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9721"/>
    <a:srgbClr val="A0B0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6949" autoAdjust="0"/>
  </p:normalViewPr>
  <p:slideViewPr>
    <p:cSldViewPr snapToGrid="0">
      <p:cViewPr varScale="1">
        <p:scale>
          <a:sx n="74" d="100"/>
          <a:sy n="74" d="100"/>
        </p:scale>
        <p:origin x="19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41C33F-080B-4BFF-B8DE-7BABD4BE39A3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7872579-BB02-4436-A30E-B171C40475F6}">
      <dgm:prSet phldrT="[Text]" phldr="0"/>
      <dgm:spPr/>
      <dgm:t>
        <a:bodyPr/>
        <a:lstStyle/>
        <a:p>
          <a:r>
            <a:rPr lang="en-US" dirty="0"/>
            <a:t>Isolation</a:t>
          </a:r>
        </a:p>
      </dgm:t>
    </dgm:pt>
    <dgm:pt modelId="{32A6B7C8-6C9A-4AA7-97FB-6651730CDC21}" type="parTrans" cxnId="{62498AB3-B335-4743-9214-0162488E6179}">
      <dgm:prSet/>
      <dgm:spPr/>
      <dgm:t>
        <a:bodyPr/>
        <a:lstStyle/>
        <a:p>
          <a:endParaRPr lang="en-US"/>
        </a:p>
      </dgm:t>
    </dgm:pt>
    <dgm:pt modelId="{E7AF5291-6EB0-42F2-BC88-B3ADFB7476F3}" type="sibTrans" cxnId="{62498AB3-B335-4743-9214-0162488E6179}">
      <dgm:prSet/>
      <dgm:spPr/>
      <dgm:t>
        <a:bodyPr/>
        <a:lstStyle/>
        <a:p>
          <a:endParaRPr lang="en-US"/>
        </a:p>
      </dgm:t>
    </dgm:pt>
    <dgm:pt modelId="{A254CEE4-E4E0-4444-B8B3-A42E263B3FFF}">
      <dgm:prSet phldrT="[Text]" phldr="0"/>
      <dgm:spPr>
        <a:solidFill>
          <a:srgbClr val="899721"/>
        </a:solidFill>
      </dgm:spPr>
      <dgm:t>
        <a:bodyPr/>
        <a:lstStyle/>
        <a:p>
          <a:r>
            <a:rPr lang="en-US" dirty="0"/>
            <a:t>Healthy Connection</a:t>
          </a:r>
        </a:p>
      </dgm:t>
    </dgm:pt>
    <dgm:pt modelId="{9B1366D1-C9E3-45A5-81B2-1A7133603425}" type="parTrans" cxnId="{C8C871FB-0594-46DB-9891-541E51648B89}">
      <dgm:prSet/>
      <dgm:spPr/>
      <dgm:t>
        <a:bodyPr/>
        <a:lstStyle/>
        <a:p>
          <a:endParaRPr lang="en-US"/>
        </a:p>
      </dgm:t>
    </dgm:pt>
    <dgm:pt modelId="{6C9F1019-22D9-46B4-8BDE-81B402AF88E5}" type="sibTrans" cxnId="{C8C871FB-0594-46DB-9891-541E51648B89}">
      <dgm:prSet/>
      <dgm:spPr/>
      <dgm:t>
        <a:bodyPr/>
        <a:lstStyle/>
        <a:p>
          <a:endParaRPr lang="en-US"/>
        </a:p>
      </dgm:t>
    </dgm:pt>
    <dgm:pt modelId="{2B519C45-D7AC-4C34-85C5-FE073E19C767}">
      <dgm:prSet phldrT="[Text]" phldr="0"/>
      <dgm:spPr/>
      <dgm:t>
        <a:bodyPr/>
        <a:lstStyle/>
        <a:p>
          <a:r>
            <a:rPr lang="en-US" dirty="0"/>
            <a:t>Over-involvement</a:t>
          </a:r>
        </a:p>
      </dgm:t>
    </dgm:pt>
    <dgm:pt modelId="{DF5A90DD-FFFF-41F1-A610-94A01E4BE853}" type="parTrans" cxnId="{D34CE4C8-545C-4166-A1BE-79D20A7C68D1}">
      <dgm:prSet/>
      <dgm:spPr/>
      <dgm:t>
        <a:bodyPr/>
        <a:lstStyle/>
        <a:p>
          <a:endParaRPr lang="en-US"/>
        </a:p>
      </dgm:t>
    </dgm:pt>
    <dgm:pt modelId="{B6123708-91AA-458A-BBD1-586B30F040B0}" type="sibTrans" cxnId="{D34CE4C8-545C-4166-A1BE-79D20A7C68D1}">
      <dgm:prSet/>
      <dgm:spPr/>
      <dgm:t>
        <a:bodyPr/>
        <a:lstStyle/>
        <a:p>
          <a:endParaRPr lang="en-US"/>
        </a:p>
      </dgm:t>
    </dgm:pt>
    <dgm:pt modelId="{6894EFBC-C814-4268-ABEF-35896BC2328B}" type="pres">
      <dgm:prSet presAssocID="{8141C33F-080B-4BFF-B8DE-7BABD4BE39A3}" presName="linearFlow" presStyleCnt="0">
        <dgm:presLayoutVars>
          <dgm:dir/>
          <dgm:resizeHandles val="exact"/>
        </dgm:presLayoutVars>
      </dgm:prSet>
      <dgm:spPr/>
    </dgm:pt>
    <dgm:pt modelId="{818968FB-D04B-4478-BD82-F3C8379D93D9}" type="pres">
      <dgm:prSet presAssocID="{27872579-BB02-4436-A30E-B171C40475F6}" presName="node" presStyleLbl="node1" presStyleIdx="0" presStyleCnt="3" custLinFactNeighborX="-5276" custLinFactNeighborY="439">
        <dgm:presLayoutVars>
          <dgm:bulletEnabled val="1"/>
        </dgm:presLayoutVars>
      </dgm:prSet>
      <dgm:spPr/>
    </dgm:pt>
    <dgm:pt modelId="{B9DA81B8-E166-4641-97D7-F02BEBEC0560}" type="pres">
      <dgm:prSet presAssocID="{E7AF5291-6EB0-42F2-BC88-B3ADFB7476F3}" presName="spacerL" presStyleCnt="0"/>
      <dgm:spPr/>
    </dgm:pt>
    <dgm:pt modelId="{7B42775A-3A95-4736-954F-318627D6553C}" type="pres">
      <dgm:prSet presAssocID="{E7AF5291-6EB0-42F2-BC88-B3ADFB7476F3}" presName="sibTrans" presStyleLbl="sibTrans2D1" presStyleIdx="0" presStyleCnt="2"/>
      <dgm:spPr>
        <a:prstGeom prst="rightArrow">
          <a:avLst/>
        </a:prstGeom>
      </dgm:spPr>
    </dgm:pt>
    <dgm:pt modelId="{C897B9FE-F1B4-4FE0-8BE6-94672C98C18B}" type="pres">
      <dgm:prSet presAssocID="{E7AF5291-6EB0-42F2-BC88-B3ADFB7476F3}" presName="spacerR" presStyleCnt="0"/>
      <dgm:spPr/>
    </dgm:pt>
    <dgm:pt modelId="{B55FA7B3-3949-495E-9981-E0FB384E96FD}" type="pres">
      <dgm:prSet presAssocID="{A254CEE4-E4E0-4444-B8B3-A42E263B3FFF}" presName="node" presStyleLbl="node1" presStyleIdx="1" presStyleCnt="3" custScaleX="121000" custScaleY="121000">
        <dgm:presLayoutVars>
          <dgm:bulletEnabled val="1"/>
        </dgm:presLayoutVars>
      </dgm:prSet>
      <dgm:spPr/>
    </dgm:pt>
    <dgm:pt modelId="{00B39FBA-00FF-4AAB-82B1-EF03CEB13CD6}" type="pres">
      <dgm:prSet presAssocID="{6C9F1019-22D9-46B4-8BDE-81B402AF88E5}" presName="spacerL" presStyleCnt="0"/>
      <dgm:spPr/>
    </dgm:pt>
    <dgm:pt modelId="{6319990B-A667-4175-97AA-3751579F0055}" type="pres">
      <dgm:prSet presAssocID="{6C9F1019-22D9-46B4-8BDE-81B402AF88E5}" presName="sibTrans" presStyleLbl="sibTrans2D1" presStyleIdx="1" presStyleCnt="2"/>
      <dgm:spPr>
        <a:prstGeom prst="rightArrow">
          <a:avLst/>
        </a:prstGeom>
      </dgm:spPr>
    </dgm:pt>
    <dgm:pt modelId="{A81FF1F5-7C0A-4C58-B5B4-C5D57C7668C4}" type="pres">
      <dgm:prSet presAssocID="{6C9F1019-22D9-46B4-8BDE-81B402AF88E5}" presName="spacerR" presStyleCnt="0"/>
      <dgm:spPr/>
    </dgm:pt>
    <dgm:pt modelId="{08D2DBC0-29E9-44A9-AFA5-072E7AC4CB7D}" type="pres">
      <dgm:prSet presAssocID="{2B519C45-D7AC-4C34-85C5-FE073E19C767}" presName="node" presStyleLbl="node1" presStyleIdx="2" presStyleCnt="3">
        <dgm:presLayoutVars>
          <dgm:bulletEnabled val="1"/>
        </dgm:presLayoutVars>
      </dgm:prSet>
      <dgm:spPr/>
    </dgm:pt>
  </dgm:ptLst>
  <dgm:cxnLst>
    <dgm:cxn modelId="{A252B05E-A6ED-479C-B65D-874F7A45FE6A}" type="presOf" srcId="{8141C33F-080B-4BFF-B8DE-7BABD4BE39A3}" destId="{6894EFBC-C814-4268-ABEF-35896BC2328B}" srcOrd="0" destOrd="0" presId="urn:microsoft.com/office/officeart/2005/8/layout/equation1"/>
    <dgm:cxn modelId="{65CECA68-B7E8-42E4-8DD6-E02D680DDF66}" type="presOf" srcId="{27872579-BB02-4436-A30E-B171C40475F6}" destId="{818968FB-D04B-4478-BD82-F3C8379D93D9}" srcOrd="0" destOrd="0" presId="urn:microsoft.com/office/officeart/2005/8/layout/equation1"/>
    <dgm:cxn modelId="{C97ECC98-7F21-4B9A-BCC6-D73FA14F53DD}" type="presOf" srcId="{2B519C45-D7AC-4C34-85C5-FE073E19C767}" destId="{08D2DBC0-29E9-44A9-AFA5-072E7AC4CB7D}" srcOrd="0" destOrd="0" presId="urn:microsoft.com/office/officeart/2005/8/layout/equation1"/>
    <dgm:cxn modelId="{62498AB3-B335-4743-9214-0162488E6179}" srcId="{8141C33F-080B-4BFF-B8DE-7BABD4BE39A3}" destId="{27872579-BB02-4436-A30E-B171C40475F6}" srcOrd="0" destOrd="0" parTransId="{32A6B7C8-6C9A-4AA7-97FB-6651730CDC21}" sibTransId="{E7AF5291-6EB0-42F2-BC88-B3ADFB7476F3}"/>
    <dgm:cxn modelId="{7F509BB3-E24D-4B38-8C49-CEA68EB79142}" type="presOf" srcId="{6C9F1019-22D9-46B4-8BDE-81B402AF88E5}" destId="{6319990B-A667-4175-97AA-3751579F0055}" srcOrd="0" destOrd="0" presId="urn:microsoft.com/office/officeart/2005/8/layout/equation1"/>
    <dgm:cxn modelId="{D34CE4C8-545C-4166-A1BE-79D20A7C68D1}" srcId="{8141C33F-080B-4BFF-B8DE-7BABD4BE39A3}" destId="{2B519C45-D7AC-4C34-85C5-FE073E19C767}" srcOrd="2" destOrd="0" parTransId="{DF5A90DD-FFFF-41F1-A610-94A01E4BE853}" sibTransId="{B6123708-91AA-458A-BBD1-586B30F040B0}"/>
    <dgm:cxn modelId="{7AEBE7E9-FBC5-4372-AB4C-07A50D37C7D7}" type="presOf" srcId="{A254CEE4-E4E0-4444-B8B3-A42E263B3FFF}" destId="{B55FA7B3-3949-495E-9981-E0FB384E96FD}" srcOrd="0" destOrd="0" presId="urn:microsoft.com/office/officeart/2005/8/layout/equation1"/>
    <dgm:cxn modelId="{82596FF6-A3E8-4259-B279-4CC16E1F6238}" type="presOf" srcId="{E7AF5291-6EB0-42F2-BC88-B3ADFB7476F3}" destId="{7B42775A-3A95-4736-954F-318627D6553C}" srcOrd="0" destOrd="0" presId="urn:microsoft.com/office/officeart/2005/8/layout/equation1"/>
    <dgm:cxn modelId="{C8C871FB-0594-46DB-9891-541E51648B89}" srcId="{8141C33F-080B-4BFF-B8DE-7BABD4BE39A3}" destId="{A254CEE4-E4E0-4444-B8B3-A42E263B3FFF}" srcOrd="1" destOrd="0" parTransId="{9B1366D1-C9E3-45A5-81B2-1A7133603425}" sibTransId="{6C9F1019-22D9-46B4-8BDE-81B402AF88E5}"/>
    <dgm:cxn modelId="{5E716215-2C1C-4904-94E9-A2F203A0F3C2}" type="presParOf" srcId="{6894EFBC-C814-4268-ABEF-35896BC2328B}" destId="{818968FB-D04B-4478-BD82-F3C8379D93D9}" srcOrd="0" destOrd="0" presId="urn:microsoft.com/office/officeart/2005/8/layout/equation1"/>
    <dgm:cxn modelId="{001EEED9-562A-4E12-9A42-A79D215D9863}" type="presParOf" srcId="{6894EFBC-C814-4268-ABEF-35896BC2328B}" destId="{B9DA81B8-E166-4641-97D7-F02BEBEC0560}" srcOrd="1" destOrd="0" presId="urn:microsoft.com/office/officeart/2005/8/layout/equation1"/>
    <dgm:cxn modelId="{7FC9F6CE-A9C3-40A5-9311-B4D804F14F41}" type="presParOf" srcId="{6894EFBC-C814-4268-ABEF-35896BC2328B}" destId="{7B42775A-3A95-4736-954F-318627D6553C}" srcOrd="2" destOrd="0" presId="urn:microsoft.com/office/officeart/2005/8/layout/equation1"/>
    <dgm:cxn modelId="{779D8D4E-9C0C-437A-BAA0-16F3E9A706F2}" type="presParOf" srcId="{6894EFBC-C814-4268-ABEF-35896BC2328B}" destId="{C897B9FE-F1B4-4FE0-8BE6-94672C98C18B}" srcOrd="3" destOrd="0" presId="urn:microsoft.com/office/officeart/2005/8/layout/equation1"/>
    <dgm:cxn modelId="{CCF902A2-82E9-487B-AE0D-6E70ADBF8C6C}" type="presParOf" srcId="{6894EFBC-C814-4268-ABEF-35896BC2328B}" destId="{B55FA7B3-3949-495E-9981-E0FB384E96FD}" srcOrd="4" destOrd="0" presId="urn:microsoft.com/office/officeart/2005/8/layout/equation1"/>
    <dgm:cxn modelId="{A19DA2E6-BB41-4FF1-AAC7-022EC3F94844}" type="presParOf" srcId="{6894EFBC-C814-4268-ABEF-35896BC2328B}" destId="{00B39FBA-00FF-4AAB-82B1-EF03CEB13CD6}" srcOrd="5" destOrd="0" presId="urn:microsoft.com/office/officeart/2005/8/layout/equation1"/>
    <dgm:cxn modelId="{DEABE446-7176-4A3B-8010-F9A68855B9EF}" type="presParOf" srcId="{6894EFBC-C814-4268-ABEF-35896BC2328B}" destId="{6319990B-A667-4175-97AA-3751579F0055}" srcOrd="6" destOrd="0" presId="urn:microsoft.com/office/officeart/2005/8/layout/equation1"/>
    <dgm:cxn modelId="{D89C2C5A-2602-4DB1-9C5D-8DB7F8DC57A1}" type="presParOf" srcId="{6894EFBC-C814-4268-ABEF-35896BC2328B}" destId="{A81FF1F5-7C0A-4C58-B5B4-C5D57C7668C4}" srcOrd="7" destOrd="0" presId="urn:microsoft.com/office/officeart/2005/8/layout/equation1"/>
    <dgm:cxn modelId="{F8B003ED-A8F5-4CB4-B590-8B705E0D7B8E}" type="presParOf" srcId="{6894EFBC-C814-4268-ABEF-35896BC2328B}" destId="{08D2DBC0-29E9-44A9-AFA5-072E7AC4CB7D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81193F-E860-45DE-9508-673A4075E63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DBD355A-3FDC-4C99-8A0C-E013D388E31B}">
      <dgm:prSet/>
      <dgm:spPr/>
      <dgm:t>
        <a:bodyPr/>
        <a:lstStyle/>
        <a:p>
          <a:r>
            <a:rPr lang="en-US" dirty="0"/>
            <a:t>You find yourself thinking about a participant every day and worrying about them constantly.</a:t>
          </a:r>
        </a:p>
      </dgm:t>
    </dgm:pt>
    <dgm:pt modelId="{DC75C810-CC81-453C-B2EB-12B2593D2DF6}" type="parTrans" cxnId="{87C0D5B4-2381-4FD9-884E-8EA7824D0573}">
      <dgm:prSet/>
      <dgm:spPr/>
      <dgm:t>
        <a:bodyPr/>
        <a:lstStyle/>
        <a:p>
          <a:endParaRPr lang="en-US"/>
        </a:p>
      </dgm:t>
    </dgm:pt>
    <dgm:pt modelId="{6EF44DAB-89A3-4144-859F-FA8BC61D60D4}" type="sibTrans" cxnId="{87C0D5B4-2381-4FD9-884E-8EA7824D0573}">
      <dgm:prSet/>
      <dgm:spPr/>
      <dgm:t>
        <a:bodyPr/>
        <a:lstStyle/>
        <a:p>
          <a:endParaRPr lang="en-US"/>
        </a:p>
      </dgm:t>
    </dgm:pt>
    <dgm:pt modelId="{FBE4BBDE-09BB-40B8-9336-5119843D7EF6}">
      <dgm:prSet/>
      <dgm:spPr/>
      <dgm:t>
        <a:bodyPr/>
        <a:lstStyle/>
        <a:p>
          <a:r>
            <a:rPr lang="en-US" dirty="0"/>
            <a:t>A participant calls frequently and you feel guilty if you don't answer immediately.</a:t>
          </a:r>
        </a:p>
      </dgm:t>
    </dgm:pt>
    <dgm:pt modelId="{D1163E0D-5633-41E9-B040-C342AEE22C5C}" type="parTrans" cxnId="{662BE369-031F-4993-90B4-42BC8030B040}">
      <dgm:prSet/>
      <dgm:spPr/>
      <dgm:t>
        <a:bodyPr/>
        <a:lstStyle/>
        <a:p>
          <a:endParaRPr lang="en-US"/>
        </a:p>
      </dgm:t>
    </dgm:pt>
    <dgm:pt modelId="{BB09CB7F-FE98-49E3-BFAF-58169E6069FD}" type="sibTrans" cxnId="{662BE369-031F-4993-90B4-42BC8030B040}">
      <dgm:prSet/>
      <dgm:spPr/>
      <dgm:t>
        <a:bodyPr/>
        <a:lstStyle/>
        <a:p>
          <a:endParaRPr lang="en-US"/>
        </a:p>
      </dgm:t>
    </dgm:pt>
    <dgm:pt modelId="{3503298C-FDC0-4C6E-A3BC-CFC3A6CDB650}">
      <dgm:prSet/>
      <dgm:spPr/>
      <dgm:t>
        <a:bodyPr/>
        <a:lstStyle/>
        <a:p>
          <a:r>
            <a:rPr lang="en-US"/>
            <a:t>You feel hurt when a participant ignores your advice.</a:t>
          </a:r>
        </a:p>
      </dgm:t>
    </dgm:pt>
    <dgm:pt modelId="{3A3DBC4A-49C1-469F-8C2F-6EC185553F74}" type="parTrans" cxnId="{64289312-09E5-44F8-863B-839E2FF13F3C}">
      <dgm:prSet/>
      <dgm:spPr/>
      <dgm:t>
        <a:bodyPr/>
        <a:lstStyle/>
        <a:p>
          <a:endParaRPr lang="en-US"/>
        </a:p>
      </dgm:t>
    </dgm:pt>
    <dgm:pt modelId="{86189A07-5EA8-400A-813C-DE107CACD456}" type="sibTrans" cxnId="{64289312-09E5-44F8-863B-839E2FF13F3C}">
      <dgm:prSet/>
      <dgm:spPr/>
      <dgm:t>
        <a:bodyPr/>
        <a:lstStyle/>
        <a:p>
          <a:endParaRPr lang="en-US"/>
        </a:p>
      </dgm:t>
    </dgm:pt>
    <dgm:pt modelId="{12CC3964-DA76-4C29-B1AC-DE99CD14EF2C}">
      <dgm:prSet/>
      <dgm:spPr/>
      <dgm:t>
        <a:bodyPr/>
        <a:lstStyle/>
        <a:p>
          <a:r>
            <a:rPr lang="en-US" dirty="0"/>
            <a:t>A participant's story closely mirrors your own loss, and you become especially invested.</a:t>
          </a:r>
        </a:p>
      </dgm:t>
    </dgm:pt>
    <dgm:pt modelId="{2EF1DB8E-D624-409F-B089-03E5F0FE9EEF}" type="parTrans" cxnId="{7BEC666A-9A90-44EF-BF52-11CCF4FFDBAE}">
      <dgm:prSet/>
      <dgm:spPr/>
      <dgm:t>
        <a:bodyPr/>
        <a:lstStyle/>
        <a:p>
          <a:endParaRPr lang="en-US"/>
        </a:p>
      </dgm:t>
    </dgm:pt>
    <dgm:pt modelId="{A65036C4-CDD4-4BDA-AEA4-28D939A6A423}" type="sibTrans" cxnId="{7BEC666A-9A90-44EF-BF52-11CCF4FFDBAE}">
      <dgm:prSet/>
      <dgm:spPr/>
      <dgm:t>
        <a:bodyPr/>
        <a:lstStyle/>
        <a:p>
          <a:endParaRPr lang="en-US"/>
        </a:p>
      </dgm:t>
    </dgm:pt>
    <dgm:pt modelId="{B7DE08C9-B6DD-4EAC-9A3C-6DA0B010AB8B}" type="pres">
      <dgm:prSet presAssocID="{9681193F-E860-45DE-9508-673A4075E63E}" presName="diagram" presStyleCnt="0">
        <dgm:presLayoutVars>
          <dgm:dir/>
          <dgm:resizeHandles val="exact"/>
        </dgm:presLayoutVars>
      </dgm:prSet>
      <dgm:spPr/>
    </dgm:pt>
    <dgm:pt modelId="{42FFF631-4969-46FC-9320-21A34747ECA8}" type="pres">
      <dgm:prSet presAssocID="{DDBD355A-3FDC-4C99-8A0C-E013D388E31B}" presName="node" presStyleLbl="node1" presStyleIdx="0" presStyleCnt="4">
        <dgm:presLayoutVars>
          <dgm:bulletEnabled val="1"/>
        </dgm:presLayoutVars>
      </dgm:prSet>
      <dgm:spPr/>
    </dgm:pt>
    <dgm:pt modelId="{F5E2EED7-EEFB-4D79-A047-2921CE82AAAD}" type="pres">
      <dgm:prSet presAssocID="{6EF44DAB-89A3-4144-859F-FA8BC61D60D4}" presName="sibTrans" presStyleCnt="0"/>
      <dgm:spPr/>
    </dgm:pt>
    <dgm:pt modelId="{B2F4A577-8C0C-4A10-8321-88BCCDFC03F0}" type="pres">
      <dgm:prSet presAssocID="{FBE4BBDE-09BB-40B8-9336-5119843D7EF6}" presName="node" presStyleLbl="node1" presStyleIdx="1" presStyleCnt="4">
        <dgm:presLayoutVars>
          <dgm:bulletEnabled val="1"/>
        </dgm:presLayoutVars>
      </dgm:prSet>
      <dgm:spPr/>
    </dgm:pt>
    <dgm:pt modelId="{249C6DF7-5891-47DC-BA84-B1093F6E4E82}" type="pres">
      <dgm:prSet presAssocID="{BB09CB7F-FE98-49E3-BFAF-58169E6069FD}" presName="sibTrans" presStyleCnt="0"/>
      <dgm:spPr/>
    </dgm:pt>
    <dgm:pt modelId="{51AAFE18-53E1-4A03-81BC-7EA37174EB26}" type="pres">
      <dgm:prSet presAssocID="{3503298C-FDC0-4C6E-A3BC-CFC3A6CDB650}" presName="node" presStyleLbl="node1" presStyleIdx="2" presStyleCnt="4">
        <dgm:presLayoutVars>
          <dgm:bulletEnabled val="1"/>
        </dgm:presLayoutVars>
      </dgm:prSet>
      <dgm:spPr/>
    </dgm:pt>
    <dgm:pt modelId="{E1C08361-6F75-4D7D-93CA-D5CF0731F458}" type="pres">
      <dgm:prSet presAssocID="{86189A07-5EA8-400A-813C-DE107CACD456}" presName="sibTrans" presStyleCnt="0"/>
      <dgm:spPr/>
    </dgm:pt>
    <dgm:pt modelId="{F4B9ECFA-9DE7-480B-AF04-B79C65416AE7}" type="pres">
      <dgm:prSet presAssocID="{12CC3964-DA76-4C29-B1AC-DE99CD14EF2C}" presName="node" presStyleLbl="node1" presStyleIdx="3" presStyleCnt="4">
        <dgm:presLayoutVars>
          <dgm:bulletEnabled val="1"/>
        </dgm:presLayoutVars>
      </dgm:prSet>
      <dgm:spPr/>
    </dgm:pt>
  </dgm:ptLst>
  <dgm:cxnLst>
    <dgm:cxn modelId="{76B86306-3023-4D0E-B2DE-16491125CF75}" type="presOf" srcId="{12CC3964-DA76-4C29-B1AC-DE99CD14EF2C}" destId="{F4B9ECFA-9DE7-480B-AF04-B79C65416AE7}" srcOrd="0" destOrd="0" presId="urn:microsoft.com/office/officeart/2005/8/layout/default"/>
    <dgm:cxn modelId="{4BF1B010-525B-4B14-A2B1-DE7AD78A8DCB}" type="presOf" srcId="{FBE4BBDE-09BB-40B8-9336-5119843D7EF6}" destId="{B2F4A577-8C0C-4A10-8321-88BCCDFC03F0}" srcOrd="0" destOrd="0" presId="urn:microsoft.com/office/officeart/2005/8/layout/default"/>
    <dgm:cxn modelId="{64289312-09E5-44F8-863B-839E2FF13F3C}" srcId="{9681193F-E860-45DE-9508-673A4075E63E}" destId="{3503298C-FDC0-4C6E-A3BC-CFC3A6CDB650}" srcOrd="2" destOrd="0" parTransId="{3A3DBC4A-49C1-469F-8C2F-6EC185553F74}" sibTransId="{86189A07-5EA8-400A-813C-DE107CACD456}"/>
    <dgm:cxn modelId="{662BE369-031F-4993-90B4-42BC8030B040}" srcId="{9681193F-E860-45DE-9508-673A4075E63E}" destId="{FBE4BBDE-09BB-40B8-9336-5119843D7EF6}" srcOrd="1" destOrd="0" parTransId="{D1163E0D-5633-41E9-B040-C342AEE22C5C}" sibTransId="{BB09CB7F-FE98-49E3-BFAF-58169E6069FD}"/>
    <dgm:cxn modelId="{7BEC666A-9A90-44EF-BF52-11CCF4FFDBAE}" srcId="{9681193F-E860-45DE-9508-673A4075E63E}" destId="{12CC3964-DA76-4C29-B1AC-DE99CD14EF2C}" srcOrd="3" destOrd="0" parTransId="{2EF1DB8E-D624-409F-B089-03E5F0FE9EEF}" sibTransId="{A65036C4-CDD4-4BDA-AEA4-28D939A6A423}"/>
    <dgm:cxn modelId="{5C7C8F51-15CC-488E-B622-8DFF6922B529}" type="presOf" srcId="{3503298C-FDC0-4C6E-A3BC-CFC3A6CDB650}" destId="{51AAFE18-53E1-4A03-81BC-7EA37174EB26}" srcOrd="0" destOrd="0" presId="urn:microsoft.com/office/officeart/2005/8/layout/default"/>
    <dgm:cxn modelId="{8995C9A0-54F7-4C13-9C6D-5703149F9B77}" type="presOf" srcId="{9681193F-E860-45DE-9508-673A4075E63E}" destId="{B7DE08C9-B6DD-4EAC-9A3C-6DA0B010AB8B}" srcOrd="0" destOrd="0" presId="urn:microsoft.com/office/officeart/2005/8/layout/default"/>
    <dgm:cxn modelId="{87C0D5B4-2381-4FD9-884E-8EA7824D0573}" srcId="{9681193F-E860-45DE-9508-673A4075E63E}" destId="{DDBD355A-3FDC-4C99-8A0C-E013D388E31B}" srcOrd="0" destOrd="0" parTransId="{DC75C810-CC81-453C-B2EB-12B2593D2DF6}" sibTransId="{6EF44DAB-89A3-4144-859F-FA8BC61D60D4}"/>
    <dgm:cxn modelId="{973BDFC8-12C9-42F2-85D7-5F366ADFEB63}" type="presOf" srcId="{DDBD355A-3FDC-4C99-8A0C-E013D388E31B}" destId="{42FFF631-4969-46FC-9320-21A34747ECA8}" srcOrd="0" destOrd="0" presId="urn:microsoft.com/office/officeart/2005/8/layout/default"/>
    <dgm:cxn modelId="{8208656B-8C1E-415C-9052-5D3D28020A95}" type="presParOf" srcId="{B7DE08C9-B6DD-4EAC-9A3C-6DA0B010AB8B}" destId="{42FFF631-4969-46FC-9320-21A34747ECA8}" srcOrd="0" destOrd="0" presId="urn:microsoft.com/office/officeart/2005/8/layout/default"/>
    <dgm:cxn modelId="{72EA6C20-C5D3-4609-8EAB-1947E4F17E5E}" type="presParOf" srcId="{B7DE08C9-B6DD-4EAC-9A3C-6DA0B010AB8B}" destId="{F5E2EED7-EEFB-4D79-A047-2921CE82AAAD}" srcOrd="1" destOrd="0" presId="urn:microsoft.com/office/officeart/2005/8/layout/default"/>
    <dgm:cxn modelId="{FD2AD102-8F35-4517-B222-44B04E1E89DB}" type="presParOf" srcId="{B7DE08C9-B6DD-4EAC-9A3C-6DA0B010AB8B}" destId="{B2F4A577-8C0C-4A10-8321-88BCCDFC03F0}" srcOrd="2" destOrd="0" presId="urn:microsoft.com/office/officeart/2005/8/layout/default"/>
    <dgm:cxn modelId="{A625A55A-4291-4991-8BE9-24C8B1EBD1AB}" type="presParOf" srcId="{B7DE08C9-B6DD-4EAC-9A3C-6DA0B010AB8B}" destId="{249C6DF7-5891-47DC-BA84-B1093F6E4E82}" srcOrd="3" destOrd="0" presId="urn:microsoft.com/office/officeart/2005/8/layout/default"/>
    <dgm:cxn modelId="{65ED7A81-2C8B-441D-9EF9-932D291AD877}" type="presParOf" srcId="{B7DE08C9-B6DD-4EAC-9A3C-6DA0B010AB8B}" destId="{51AAFE18-53E1-4A03-81BC-7EA37174EB26}" srcOrd="4" destOrd="0" presId="urn:microsoft.com/office/officeart/2005/8/layout/default"/>
    <dgm:cxn modelId="{99AF7860-7CB3-46B1-88AA-6749236B407C}" type="presParOf" srcId="{B7DE08C9-B6DD-4EAC-9A3C-6DA0B010AB8B}" destId="{E1C08361-6F75-4D7D-93CA-D5CF0731F458}" srcOrd="5" destOrd="0" presId="urn:microsoft.com/office/officeart/2005/8/layout/default"/>
    <dgm:cxn modelId="{5A45B5BB-7CA2-4F2A-AA8C-CDB811024380}" type="presParOf" srcId="{B7DE08C9-B6DD-4EAC-9A3C-6DA0B010AB8B}" destId="{F4B9ECFA-9DE7-480B-AF04-B79C65416AE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7C465F-6FC1-454E-991F-CDA121001F10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F4B58C-2517-43FD-BAEB-DB63A412D0DB}">
      <dgm:prSet phldrT="[Text]" phldr="0"/>
      <dgm:spPr/>
      <dgm:t>
        <a:bodyPr/>
        <a:lstStyle/>
        <a:p>
          <a:r>
            <a:rPr lang="en-US" dirty="0"/>
            <a:t>Not My Responsibility</a:t>
          </a:r>
        </a:p>
      </dgm:t>
    </dgm:pt>
    <dgm:pt modelId="{866825B1-819D-4DDF-9898-B59C96026F79}" type="parTrans" cxnId="{26FC2AC6-9BA0-41DB-B4B2-277A0C0949C4}">
      <dgm:prSet/>
      <dgm:spPr/>
      <dgm:t>
        <a:bodyPr/>
        <a:lstStyle/>
        <a:p>
          <a:endParaRPr lang="en-US"/>
        </a:p>
      </dgm:t>
    </dgm:pt>
    <dgm:pt modelId="{9300D035-C904-4549-8F0E-D16EB49F294C}" type="sibTrans" cxnId="{26FC2AC6-9BA0-41DB-B4B2-277A0C0949C4}">
      <dgm:prSet/>
      <dgm:spPr/>
      <dgm:t>
        <a:bodyPr/>
        <a:lstStyle/>
        <a:p>
          <a:endParaRPr lang="en-US"/>
        </a:p>
      </dgm:t>
    </dgm:pt>
    <dgm:pt modelId="{6B226131-4437-497E-9992-D385FDA19E93}">
      <dgm:prSet phldrT="[Text]" phldr="0" custT="1"/>
      <dgm:spPr/>
      <dgm:t>
        <a:bodyPr/>
        <a:lstStyle/>
        <a:p>
          <a:r>
            <a:rPr lang="en-US" sz="2800" dirty="0"/>
            <a:t>My Responsibility</a:t>
          </a:r>
        </a:p>
      </dgm:t>
    </dgm:pt>
    <dgm:pt modelId="{B8A8209B-C7BC-4CBF-A105-5420EA3DE79D}" type="parTrans" cxnId="{91C4D81C-4001-41F7-A822-AC5154D5108F}">
      <dgm:prSet/>
      <dgm:spPr/>
      <dgm:t>
        <a:bodyPr/>
        <a:lstStyle/>
        <a:p>
          <a:endParaRPr lang="en-US"/>
        </a:p>
      </dgm:t>
    </dgm:pt>
    <dgm:pt modelId="{65027C5F-5D77-48B3-ABEF-7F0E87930912}" type="sibTrans" cxnId="{91C4D81C-4001-41F7-A822-AC5154D5108F}">
      <dgm:prSet/>
      <dgm:spPr/>
      <dgm:t>
        <a:bodyPr/>
        <a:lstStyle/>
        <a:p>
          <a:endParaRPr lang="en-US"/>
        </a:p>
      </dgm:t>
    </dgm:pt>
    <dgm:pt modelId="{30CD8176-1E0D-4912-B98E-7338A00B5462}" type="pres">
      <dgm:prSet presAssocID="{677C465F-6FC1-454E-991F-CDA121001F10}" presName="Name0" presStyleCnt="0">
        <dgm:presLayoutVars>
          <dgm:chMax val="7"/>
          <dgm:resizeHandles val="exact"/>
        </dgm:presLayoutVars>
      </dgm:prSet>
      <dgm:spPr/>
    </dgm:pt>
    <dgm:pt modelId="{6F726740-FFB0-4C32-BD94-53493D201F02}" type="pres">
      <dgm:prSet presAssocID="{677C465F-6FC1-454E-991F-CDA121001F10}" presName="comp1" presStyleCnt="0"/>
      <dgm:spPr/>
    </dgm:pt>
    <dgm:pt modelId="{64FE757F-7EDD-4256-A176-7A98C847E1C0}" type="pres">
      <dgm:prSet presAssocID="{677C465F-6FC1-454E-991F-CDA121001F10}" presName="circle1" presStyleLbl="node1" presStyleIdx="0" presStyleCnt="2" custScaleX="126971"/>
      <dgm:spPr/>
    </dgm:pt>
    <dgm:pt modelId="{DC6AEDB2-E906-4991-9DCA-369DE06E0A20}" type="pres">
      <dgm:prSet presAssocID="{677C465F-6FC1-454E-991F-CDA121001F10}" presName="c1text" presStyleLbl="node1" presStyleIdx="0" presStyleCnt="2">
        <dgm:presLayoutVars>
          <dgm:bulletEnabled val="1"/>
        </dgm:presLayoutVars>
      </dgm:prSet>
      <dgm:spPr/>
    </dgm:pt>
    <dgm:pt modelId="{7E89B4D4-A740-462D-A1F9-FE2A7508A687}" type="pres">
      <dgm:prSet presAssocID="{677C465F-6FC1-454E-991F-CDA121001F10}" presName="comp2" presStyleCnt="0"/>
      <dgm:spPr/>
    </dgm:pt>
    <dgm:pt modelId="{529566B2-94C7-4BFF-9158-D32E19327544}" type="pres">
      <dgm:prSet presAssocID="{677C465F-6FC1-454E-991F-CDA121001F10}" presName="circle2" presStyleLbl="node1" presStyleIdx="1" presStyleCnt="2" custScaleX="94963" custScaleY="92280" custLinFactNeighborX="-9589" custLinFactNeighborY="-6467"/>
      <dgm:spPr/>
    </dgm:pt>
    <dgm:pt modelId="{A37D1F4E-A658-4F2F-808E-03EF04F4F2B7}" type="pres">
      <dgm:prSet presAssocID="{677C465F-6FC1-454E-991F-CDA121001F10}" presName="c2text" presStyleLbl="node1" presStyleIdx="1" presStyleCnt="2">
        <dgm:presLayoutVars>
          <dgm:bulletEnabled val="1"/>
        </dgm:presLayoutVars>
      </dgm:prSet>
      <dgm:spPr/>
    </dgm:pt>
  </dgm:ptLst>
  <dgm:cxnLst>
    <dgm:cxn modelId="{652DE603-E406-4C5E-8020-EFC7C11F5125}" type="presOf" srcId="{6B226131-4437-497E-9992-D385FDA19E93}" destId="{529566B2-94C7-4BFF-9158-D32E19327544}" srcOrd="0" destOrd="0" presId="urn:microsoft.com/office/officeart/2005/8/layout/venn2"/>
    <dgm:cxn modelId="{91C4D81C-4001-41F7-A822-AC5154D5108F}" srcId="{677C465F-6FC1-454E-991F-CDA121001F10}" destId="{6B226131-4437-497E-9992-D385FDA19E93}" srcOrd="1" destOrd="0" parTransId="{B8A8209B-C7BC-4CBF-A105-5420EA3DE79D}" sibTransId="{65027C5F-5D77-48B3-ABEF-7F0E87930912}"/>
    <dgm:cxn modelId="{D1E2BB2F-4835-433C-B1D6-BCF65D976C00}" type="presOf" srcId="{DEF4B58C-2517-43FD-BAEB-DB63A412D0DB}" destId="{DC6AEDB2-E906-4991-9DCA-369DE06E0A20}" srcOrd="1" destOrd="0" presId="urn:microsoft.com/office/officeart/2005/8/layout/venn2"/>
    <dgm:cxn modelId="{2F344870-9AE5-488B-A6D1-F904035EC238}" type="presOf" srcId="{6B226131-4437-497E-9992-D385FDA19E93}" destId="{A37D1F4E-A658-4F2F-808E-03EF04F4F2B7}" srcOrd="1" destOrd="0" presId="urn:microsoft.com/office/officeart/2005/8/layout/venn2"/>
    <dgm:cxn modelId="{86224F87-7CEF-4D36-AA23-5585AB1D154C}" type="presOf" srcId="{677C465F-6FC1-454E-991F-CDA121001F10}" destId="{30CD8176-1E0D-4912-B98E-7338A00B5462}" srcOrd="0" destOrd="0" presId="urn:microsoft.com/office/officeart/2005/8/layout/venn2"/>
    <dgm:cxn modelId="{26FC2AC6-9BA0-41DB-B4B2-277A0C0949C4}" srcId="{677C465F-6FC1-454E-991F-CDA121001F10}" destId="{DEF4B58C-2517-43FD-BAEB-DB63A412D0DB}" srcOrd="0" destOrd="0" parTransId="{866825B1-819D-4DDF-9898-B59C96026F79}" sibTransId="{9300D035-C904-4549-8F0E-D16EB49F294C}"/>
    <dgm:cxn modelId="{336D0CDD-2894-4468-ABD6-2E3C161691A1}" type="presOf" srcId="{DEF4B58C-2517-43FD-BAEB-DB63A412D0DB}" destId="{64FE757F-7EDD-4256-A176-7A98C847E1C0}" srcOrd="0" destOrd="0" presId="urn:microsoft.com/office/officeart/2005/8/layout/venn2"/>
    <dgm:cxn modelId="{52C01923-BF23-441F-BB16-47F4C77587AA}" type="presParOf" srcId="{30CD8176-1E0D-4912-B98E-7338A00B5462}" destId="{6F726740-FFB0-4C32-BD94-53493D201F02}" srcOrd="0" destOrd="0" presId="urn:microsoft.com/office/officeart/2005/8/layout/venn2"/>
    <dgm:cxn modelId="{2F70E144-0208-4292-9E1B-1D79D6E7C708}" type="presParOf" srcId="{6F726740-FFB0-4C32-BD94-53493D201F02}" destId="{64FE757F-7EDD-4256-A176-7A98C847E1C0}" srcOrd="0" destOrd="0" presId="urn:microsoft.com/office/officeart/2005/8/layout/venn2"/>
    <dgm:cxn modelId="{C8DAE3DE-0C57-4D4D-88CE-6FEB636B5368}" type="presParOf" srcId="{6F726740-FFB0-4C32-BD94-53493D201F02}" destId="{DC6AEDB2-E906-4991-9DCA-369DE06E0A20}" srcOrd="1" destOrd="0" presId="urn:microsoft.com/office/officeart/2005/8/layout/venn2"/>
    <dgm:cxn modelId="{88964710-001D-4099-9AAB-C4D0EF264048}" type="presParOf" srcId="{30CD8176-1E0D-4912-B98E-7338A00B5462}" destId="{7E89B4D4-A740-462D-A1F9-FE2A7508A687}" srcOrd="1" destOrd="0" presId="urn:microsoft.com/office/officeart/2005/8/layout/venn2"/>
    <dgm:cxn modelId="{03A9D9D8-5F85-44BC-802C-7398A57E2F8C}" type="presParOf" srcId="{7E89B4D4-A740-462D-A1F9-FE2A7508A687}" destId="{529566B2-94C7-4BFF-9158-D32E19327544}" srcOrd="0" destOrd="0" presId="urn:microsoft.com/office/officeart/2005/8/layout/venn2"/>
    <dgm:cxn modelId="{87261BD7-C2C6-435E-866A-7EFF8E8EC1B5}" type="presParOf" srcId="{7E89B4D4-A740-462D-A1F9-FE2A7508A687}" destId="{A37D1F4E-A658-4F2F-808E-03EF04F4F2B7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8968FB-D04B-4478-BD82-F3C8379D93D9}">
      <dsp:nvSpPr>
        <dsp:cNvPr id="0" name=""/>
        <dsp:cNvSpPr/>
      </dsp:nvSpPr>
      <dsp:spPr>
        <a:xfrm>
          <a:off x="0" y="1120981"/>
          <a:ext cx="2396986" cy="239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Isolation</a:t>
          </a:r>
        </a:p>
      </dsp:txBody>
      <dsp:txXfrm>
        <a:off x="351030" y="1472011"/>
        <a:ext cx="1694926" cy="1694926"/>
      </dsp:txXfrm>
    </dsp:sp>
    <dsp:sp modelId="{7B42775A-3A95-4736-954F-318627D6553C}">
      <dsp:nvSpPr>
        <dsp:cNvPr id="0" name=""/>
        <dsp:cNvSpPr/>
      </dsp:nvSpPr>
      <dsp:spPr>
        <a:xfrm>
          <a:off x="2594555" y="1613825"/>
          <a:ext cx="1390252" cy="1390252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594555" y="1961388"/>
        <a:ext cx="1042689" cy="695126"/>
      </dsp:txXfrm>
    </dsp:sp>
    <dsp:sp modelId="{B55FA7B3-3949-495E-9981-E0FB384E96FD}">
      <dsp:nvSpPr>
        <dsp:cNvPr id="0" name=""/>
        <dsp:cNvSpPr/>
      </dsp:nvSpPr>
      <dsp:spPr>
        <a:xfrm>
          <a:off x="4179442" y="858775"/>
          <a:ext cx="2900353" cy="2900353"/>
        </a:xfrm>
        <a:prstGeom prst="ellipse">
          <a:avLst/>
        </a:prstGeom>
        <a:solidFill>
          <a:srgbClr val="89972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Healthy Connection</a:t>
          </a:r>
        </a:p>
      </dsp:txBody>
      <dsp:txXfrm>
        <a:off x="4604189" y="1283522"/>
        <a:ext cx="2050859" cy="2050859"/>
      </dsp:txXfrm>
    </dsp:sp>
    <dsp:sp modelId="{6319990B-A667-4175-97AA-3751579F0055}">
      <dsp:nvSpPr>
        <dsp:cNvPr id="0" name=""/>
        <dsp:cNvSpPr/>
      </dsp:nvSpPr>
      <dsp:spPr>
        <a:xfrm>
          <a:off x="7274431" y="1613825"/>
          <a:ext cx="1390252" cy="1390252"/>
        </a:xfrm>
        <a:prstGeom prst="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274431" y="1961388"/>
        <a:ext cx="1042689" cy="695126"/>
      </dsp:txXfrm>
    </dsp:sp>
    <dsp:sp modelId="{08D2DBC0-29E9-44A9-AFA5-072E7AC4CB7D}">
      <dsp:nvSpPr>
        <dsp:cNvPr id="0" name=""/>
        <dsp:cNvSpPr/>
      </dsp:nvSpPr>
      <dsp:spPr>
        <a:xfrm>
          <a:off x="8859319" y="1110458"/>
          <a:ext cx="2396986" cy="23969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Over-involvement</a:t>
          </a:r>
        </a:p>
      </dsp:txBody>
      <dsp:txXfrm>
        <a:off x="9210349" y="1461488"/>
        <a:ext cx="1694926" cy="16949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FFF631-4969-46FC-9320-21A34747ECA8}">
      <dsp:nvSpPr>
        <dsp:cNvPr id="0" name=""/>
        <dsp:cNvSpPr/>
      </dsp:nvSpPr>
      <dsp:spPr>
        <a:xfrm>
          <a:off x="411136" y="1611"/>
          <a:ext cx="3104135" cy="1862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You find yourself thinking about a participant every day and worrying about them constantly.</a:t>
          </a:r>
        </a:p>
      </dsp:txBody>
      <dsp:txXfrm>
        <a:off x="411136" y="1611"/>
        <a:ext cx="3104135" cy="1862481"/>
      </dsp:txXfrm>
    </dsp:sp>
    <dsp:sp modelId="{B2F4A577-8C0C-4A10-8321-88BCCDFC03F0}">
      <dsp:nvSpPr>
        <dsp:cNvPr id="0" name=""/>
        <dsp:cNvSpPr/>
      </dsp:nvSpPr>
      <dsp:spPr>
        <a:xfrm>
          <a:off x="3825685" y="1611"/>
          <a:ext cx="3104135" cy="1862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participant calls frequently and you feel guilty if you don't answer immediately.</a:t>
          </a:r>
        </a:p>
      </dsp:txBody>
      <dsp:txXfrm>
        <a:off x="3825685" y="1611"/>
        <a:ext cx="3104135" cy="1862481"/>
      </dsp:txXfrm>
    </dsp:sp>
    <dsp:sp modelId="{51AAFE18-53E1-4A03-81BC-7EA37174EB26}">
      <dsp:nvSpPr>
        <dsp:cNvPr id="0" name=""/>
        <dsp:cNvSpPr/>
      </dsp:nvSpPr>
      <dsp:spPr>
        <a:xfrm>
          <a:off x="411136" y="2174506"/>
          <a:ext cx="3104135" cy="1862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You feel hurt when a participant ignores your advice.</a:t>
          </a:r>
        </a:p>
      </dsp:txBody>
      <dsp:txXfrm>
        <a:off x="411136" y="2174506"/>
        <a:ext cx="3104135" cy="1862481"/>
      </dsp:txXfrm>
    </dsp:sp>
    <dsp:sp modelId="{F4B9ECFA-9DE7-480B-AF04-B79C65416AE7}">
      <dsp:nvSpPr>
        <dsp:cNvPr id="0" name=""/>
        <dsp:cNvSpPr/>
      </dsp:nvSpPr>
      <dsp:spPr>
        <a:xfrm>
          <a:off x="3825685" y="2174506"/>
          <a:ext cx="3104135" cy="1862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participant's story closely mirrors your own loss, and you become especially invested.</a:t>
          </a:r>
        </a:p>
      </dsp:txBody>
      <dsp:txXfrm>
        <a:off x="3825685" y="2174506"/>
        <a:ext cx="3104135" cy="18624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E757F-7EDD-4256-A176-7A98C847E1C0}">
      <dsp:nvSpPr>
        <dsp:cNvPr id="0" name=""/>
        <dsp:cNvSpPr/>
      </dsp:nvSpPr>
      <dsp:spPr>
        <a:xfrm>
          <a:off x="1274994" y="0"/>
          <a:ext cx="6932080" cy="54595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Not My Responsibility</a:t>
          </a:r>
        </a:p>
      </dsp:txBody>
      <dsp:txXfrm>
        <a:off x="2921363" y="409468"/>
        <a:ext cx="3639342" cy="928128"/>
      </dsp:txXfrm>
    </dsp:sp>
    <dsp:sp modelId="{529566B2-94C7-4BFF-9158-D32E19327544}">
      <dsp:nvSpPr>
        <dsp:cNvPr id="0" name=""/>
        <dsp:cNvSpPr/>
      </dsp:nvSpPr>
      <dsp:spPr>
        <a:xfrm>
          <a:off x="2404178" y="1258146"/>
          <a:ext cx="3888434" cy="37785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My Responsibility</a:t>
          </a:r>
        </a:p>
      </dsp:txBody>
      <dsp:txXfrm>
        <a:off x="2973626" y="2202789"/>
        <a:ext cx="2749538" cy="18892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E2EA26-5871-4A94-AC6F-55EA59585166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6EB5D-CF01-4F02-9B64-5C7CFF16E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59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Welcome. </a:t>
            </a:r>
          </a:p>
          <a:p>
            <a:r>
              <a:rPr lang="en-US" dirty="0"/>
              <a:t>Introduce yourself briefly. </a:t>
            </a:r>
          </a:p>
          <a:p>
            <a:r>
              <a:rPr lang="en-US" dirty="0"/>
              <a:t>Mention your roles as therapist, BE minister, and fellow traveler. </a:t>
            </a:r>
          </a:p>
          <a:p>
            <a:r>
              <a:rPr lang="en-US" dirty="0"/>
              <a:t>Today isn't about creating distance from those we serve. It's about learning how to remain available for ministry for years to come.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907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</a:p>
          <a:p>
            <a:r>
              <a:rPr lang="en-US" dirty="0"/>
              <a:t>I wear a few different hats that have shaped today's presentation.</a:t>
            </a:r>
          </a:p>
          <a:p>
            <a:endParaRPr lang="en-US" dirty="0"/>
          </a:p>
          <a:p>
            <a:r>
              <a:rPr lang="en-US" dirty="0"/>
              <a:t>Professionally, I'm a Marriage and Family Therapist and have spent over 30 years working with trauma, grief, and healing.</a:t>
            </a:r>
          </a:p>
          <a:p>
            <a:r>
              <a:rPr lang="en-US" dirty="0"/>
              <a:t>Personally, I came to Beginning Experience during a season of profound loss and transition.</a:t>
            </a:r>
          </a:p>
          <a:p>
            <a:r>
              <a:rPr lang="en-US" dirty="0"/>
              <a:t>Like many of you, I've experienced both sides of ministry—receiving support and offering it.</a:t>
            </a:r>
          </a:p>
          <a:p>
            <a:r>
              <a:rPr lang="en-US" dirty="0"/>
              <a:t>Over the years I've learned that caring for others is sacred work, but I've also learned that if we don't care for ourselves, eventually we have nothing left to give.</a:t>
            </a:r>
          </a:p>
          <a:p>
            <a:endParaRPr lang="en-US" dirty="0"/>
          </a:p>
          <a:p>
            <a:r>
              <a:rPr lang="en-US" dirty="0"/>
              <a:t>Today's workshop is really about how we remain compassionate without becoming overwhelmed, and how we continue serving for years—not just weekends.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40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Activity: </a:t>
            </a:r>
            <a:r>
              <a:rPr lang="en-US" dirty="0"/>
              <a:t>Ask for a few responses.</a:t>
            </a:r>
          </a:p>
          <a:p>
            <a:r>
              <a:rPr lang="en-US" dirty="0"/>
              <a:t>Examples-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Someone helped me.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wanted to give back.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changed my life.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don't want others to be alone.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Most of us said yes because someone walked beside us. </a:t>
            </a:r>
          </a:p>
          <a:p>
            <a:endParaRPr lang="en-US" dirty="0"/>
          </a:p>
          <a:p>
            <a:r>
              <a:rPr lang="en-US" dirty="0"/>
              <a:t>Most of us came to this ministry because we care deeply.</a:t>
            </a:r>
          </a:p>
          <a:p>
            <a:endParaRPr lang="en-US" dirty="0"/>
          </a:p>
          <a:p>
            <a:r>
              <a:rPr lang="en-US" dirty="0"/>
              <a:t>And that's exactly what makes this work so beautiful.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It's also what makes us vulnerable.</a:t>
            </a:r>
          </a:p>
          <a:p>
            <a:endParaRPr lang="en-US" dirty="0"/>
          </a:p>
          <a:p>
            <a:r>
              <a:rPr lang="en-US" dirty="0"/>
              <a:t>Compassion is our strength. </a:t>
            </a:r>
          </a:p>
          <a:p>
            <a:r>
              <a:rPr lang="en-US" dirty="0"/>
              <a:t>Compassion without boundaries can become depletion.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880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Many of us entered ministry because someone carried a light for us when life felt dark.</a:t>
            </a:r>
          </a:p>
          <a:p>
            <a:endParaRPr lang="en-US" dirty="0"/>
          </a:p>
          <a:p>
            <a:r>
              <a:rPr lang="en-US" dirty="0"/>
              <a:t>Grief ministry is sacred work. </a:t>
            </a:r>
          </a:p>
          <a:p>
            <a:r>
              <a:rPr lang="en-US" dirty="0"/>
              <a:t>We hear painful stories. </a:t>
            </a:r>
          </a:p>
          <a:p>
            <a:r>
              <a:rPr lang="en-US" dirty="0"/>
              <a:t>We witness suffering. </a:t>
            </a:r>
          </a:p>
          <a:p>
            <a:r>
              <a:rPr lang="en-US" dirty="0"/>
              <a:t>We often identify with participants. </a:t>
            </a:r>
          </a:p>
          <a:p>
            <a:endParaRPr lang="en-US" dirty="0"/>
          </a:p>
          <a:p>
            <a:r>
              <a:rPr lang="en-US" dirty="0"/>
              <a:t>The paradox is that the very thing that makes us effective ministers—our compassion—can also place us at risk.</a:t>
            </a:r>
          </a:p>
          <a:p>
            <a:endParaRPr lang="en-US" dirty="0"/>
          </a:p>
          <a:p>
            <a:r>
              <a:rPr lang="en-US" b="1" dirty="0"/>
              <a:t>Compassion Fatigue</a:t>
            </a:r>
          </a:p>
          <a:p>
            <a:r>
              <a:rPr lang="en-US" dirty="0"/>
              <a:t>Compassion fatigue is the emotional and physical exhaustion that can come from caring deeply for people who are suffering.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Feeling drained </a:t>
            </a:r>
          </a:p>
          <a:p>
            <a:r>
              <a:rPr lang="en-US" dirty="0"/>
              <a:t>Feeling depleted </a:t>
            </a:r>
          </a:p>
          <a:p>
            <a:r>
              <a:rPr lang="en-US" dirty="0"/>
              <a:t>Wanting to withdraw </a:t>
            </a:r>
          </a:p>
          <a:p>
            <a:br>
              <a:rPr lang="en-US" dirty="0"/>
            </a:br>
            <a:r>
              <a:rPr lang="en-US" b="1" dirty="0"/>
              <a:t>Secondary Traumatic Stress</a:t>
            </a:r>
          </a:p>
          <a:p>
            <a:r>
              <a:rPr lang="en-US" dirty="0"/>
              <a:t>Sometimes we hear so many painful stories that we begin carrying pieces of them ourselves.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Thinking about participants after weekends </a:t>
            </a:r>
          </a:p>
          <a:p>
            <a:r>
              <a:rPr lang="en-US" dirty="0"/>
              <a:t>Difficulty letting go </a:t>
            </a:r>
          </a:p>
          <a:p>
            <a:r>
              <a:rPr lang="en-US" dirty="0"/>
              <a:t>Strong emotional reactions </a:t>
            </a:r>
          </a:p>
          <a:p>
            <a:r>
              <a:rPr lang="en-US" dirty="0"/>
              <a:t>You can normalize:</a:t>
            </a:r>
          </a:p>
          <a:p>
            <a:r>
              <a:rPr lang="en-US" dirty="0"/>
              <a:t>This doesn't mean you're doing ministry wrong. It means you're human.</a:t>
            </a:r>
          </a:p>
          <a:p>
            <a:br>
              <a:rPr lang="en-US" dirty="0"/>
            </a:br>
            <a:r>
              <a:rPr lang="en-US" b="1" dirty="0"/>
              <a:t>Burnout</a:t>
            </a:r>
          </a:p>
          <a:p>
            <a:r>
              <a:rPr lang="en-US" dirty="0"/>
              <a:t>Burnout tends to develop more gradually.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Cynicism </a:t>
            </a:r>
          </a:p>
          <a:p>
            <a:r>
              <a:rPr lang="en-US" dirty="0"/>
              <a:t>Irritability </a:t>
            </a:r>
          </a:p>
          <a:p>
            <a:r>
              <a:rPr lang="en-US" dirty="0"/>
              <a:t>Loss of joy </a:t>
            </a:r>
          </a:p>
          <a:p>
            <a:r>
              <a:rPr lang="en-US" dirty="0"/>
              <a:t>Feeling disconnected from purpose </a:t>
            </a:r>
          </a:p>
          <a:p>
            <a:endParaRPr lang="en-US" dirty="0"/>
          </a:p>
          <a:p>
            <a:r>
              <a:rPr lang="en-US" b="1" dirty="0"/>
              <a:t>Ask:</a:t>
            </a:r>
          </a:p>
          <a:p>
            <a:r>
              <a:rPr lang="en-US" dirty="0"/>
              <a:t>Has anyone ever experienced one of these? Even briefly?</a:t>
            </a:r>
          </a:p>
          <a:p>
            <a:r>
              <a:rPr lang="en-US" i="1" dirty="0"/>
              <a:t>Quick show of hands</a:t>
            </a:r>
          </a:p>
          <a:p>
            <a:endParaRPr lang="en-US" b="1" dirty="0"/>
          </a:p>
          <a:p>
            <a:r>
              <a:rPr lang="en-US" dirty="0"/>
              <a:t>The goal isn't to care less.</a:t>
            </a:r>
          </a:p>
          <a:p>
            <a:r>
              <a:rPr lang="en-US" dirty="0"/>
              <a:t>The goal is to care in a way that allows us to continue serving.</a:t>
            </a:r>
          </a:p>
          <a:p>
            <a:r>
              <a:rPr lang="en-US" dirty="0"/>
              <a:t>That line is worth putting in your speaker notes.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542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</a:p>
          <a:p>
            <a:r>
              <a:rPr lang="en-US" dirty="0"/>
              <a:t>When people hear the word boundaries, they often think of walls.</a:t>
            </a:r>
          </a:p>
          <a:p>
            <a:r>
              <a:rPr lang="en-US" dirty="0"/>
              <a:t>- many of us imagine distance, separation, or shutting people out. </a:t>
            </a:r>
          </a:p>
          <a:p>
            <a:endParaRPr lang="en-US" dirty="0"/>
          </a:p>
          <a:p>
            <a:r>
              <a:rPr lang="en-US" dirty="0"/>
              <a:t>But healthy boundaries aren't walls—they're bridges.</a:t>
            </a:r>
          </a:p>
          <a:p>
            <a:r>
              <a:rPr lang="en-US" dirty="0"/>
              <a:t>- not about moving away from people—they are about staying connected in a sustainable way.</a:t>
            </a:r>
          </a:p>
          <a:p>
            <a:endParaRPr lang="en-US" dirty="0"/>
          </a:p>
          <a:p>
            <a:r>
              <a:rPr lang="en-US" dirty="0"/>
              <a:t>Too much distance can leave people feeling unseen or unsupported.</a:t>
            </a:r>
          </a:p>
          <a:p>
            <a:endParaRPr lang="en-US" dirty="0"/>
          </a:p>
          <a:p>
            <a:r>
              <a:rPr lang="en-US" dirty="0"/>
              <a:t>But too much involvement can leave us carrying burdens that were never ours to carry.</a:t>
            </a:r>
          </a:p>
          <a:p>
            <a:endParaRPr lang="en-US" dirty="0"/>
          </a:p>
          <a:p>
            <a:r>
              <a:rPr lang="en-US" b="1" dirty="0"/>
              <a:t>ASK</a:t>
            </a:r>
            <a:r>
              <a:rPr lang="en-US" dirty="0"/>
              <a:t>:</a:t>
            </a:r>
          </a:p>
          <a:p>
            <a:r>
              <a:rPr lang="en-US" dirty="0"/>
              <a:t>When you're stressed or emotionally invested, which direction do you tend to drift—toward distance or toward carrying too much?</a:t>
            </a:r>
          </a:p>
          <a:p>
            <a:endParaRPr lang="en-US" b="1" dirty="0"/>
          </a:p>
          <a:p>
            <a:r>
              <a:rPr lang="en-US" b="1" dirty="0"/>
              <a:t>Isolation</a:t>
            </a:r>
          </a:p>
          <a:p>
            <a:r>
              <a:rPr lang="en-US" dirty="0"/>
              <a:t>When we're here, we become disconnected. </a:t>
            </a:r>
          </a:p>
          <a:p>
            <a:r>
              <a:rPr lang="en-US" dirty="0"/>
              <a:t>We may avoid difficult conversations or emotionally withdraw.</a:t>
            </a:r>
          </a:p>
          <a:p>
            <a:endParaRPr lang="en-US" b="1" dirty="0"/>
          </a:p>
          <a:p>
            <a:r>
              <a:rPr lang="en-US" b="1" dirty="0"/>
              <a:t>Healthy Connection</a:t>
            </a:r>
          </a:p>
          <a:p>
            <a:r>
              <a:rPr lang="en-US" dirty="0"/>
              <a:t>This is where ministry happens.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Healthy ministry happens in the middle.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 are present, compassionate, and connected but we do not lose ourselves in someone else's journey.</a:t>
            </a:r>
          </a:p>
          <a:p>
            <a:r>
              <a:rPr lang="en-US" dirty="0"/>
              <a:t>- We remain aware that another person's healing journey belongs to them.</a:t>
            </a:r>
          </a:p>
          <a:p>
            <a:endParaRPr lang="en-US" b="1" dirty="0"/>
          </a:p>
          <a:p>
            <a:r>
              <a:rPr lang="en-US" b="1" dirty="0"/>
              <a:t>Over-Involvement</a:t>
            </a:r>
          </a:p>
          <a:p>
            <a:r>
              <a:rPr lang="en-US" dirty="0"/>
              <a:t>This is where many of us drift.</a:t>
            </a:r>
          </a:p>
          <a:p>
            <a:r>
              <a:rPr lang="en-US" dirty="0"/>
              <a:t>Especially in grief ministry.</a:t>
            </a:r>
          </a:p>
          <a:p>
            <a:r>
              <a:rPr lang="en-US" dirty="0"/>
              <a:t>We begin:</a:t>
            </a:r>
          </a:p>
          <a:p>
            <a:r>
              <a:rPr lang="en-US" dirty="0"/>
              <a:t>Fixing </a:t>
            </a:r>
          </a:p>
          <a:p>
            <a:r>
              <a:rPr lang="en-US" dirty="0"/>
              <a:t>Advising </a:t>
            </a:r>
          </a:p>
          <a:p>
            <a:r>
              <a:rPr lang="en-US" dirty="0"/>
              <a:t>Worrying </a:t>
            </a:r>
          </a:p>
          <a:p>
            <a:r>
              <a:rPr lang="en-US" dirty="0"/>
              <a:t>Carrying </a:t>
            </a:r>
          </a:p>
          <a:p>
            <a:endParaRPr lang="en-US" dirty="0"/>
          </a:p>
          <a:p>
            <a:r>
              <a:rPr lang="en-US" dirty="0"/>
              <a:t>We start believing that if we care enough, we can control the outcome.</a:t>
            </a:r>
          </a:p>
          <a:p>
            <a:endParaRPr lang="en-US" dirty="0"/>
          </a:p>
          <a:p>
            <a:r>
              <a:rPr lang="en-US" dirty="0"/>
              <a:t>But that's a burden none of us were ever meant to carry.</a:t>
            </a:r>
          </a:p>
          <a:p>
            <a:endParaRPr lang="en-US" dirty="0"/>
          </a:p>
          <a:p>
            <a:r>
              <a:rPr lang="en-US" dirty="0"/>
              <a:t>Many of us entered ministry because someone helped carry us for a time. </a:t>
            </a:r>
          </a:p>
          <a:p>
            <a:r>
              <a:rPr lang="en-US" dirty="0"/>
              <a:t>The challenge is remembering that helping someone stand again is different from carrying them forever.</a:t>
            </a:r>
          </a:p>
          <a:p>
            <a:endParaRPr lang="en-US" dirty="0"/>
          </a:p>
          <a:p>
            <a:r>
              <a:rPr lang="en-US" dirty="0"/>
              <a:t>Our role is not to be the Savior.</a:t>
            </a:r>
          </a:p>
          <a:p>
            <a:r>
              <a:rPr lang="en-US" dirty="0"/>
              <a:t>That position is already filled.</a:t>
            </a:r>
          </a:p>
          <a:p>
            <a:endParaRPr lang="en-US" dirty="0"/>
          </a:p>
          <a:p>
            <a:r>
              <a:rPr lang="en-US" dirty="0"/>
              <a:t>Our role is to accompany.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1740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Most blurred boundaries don't begin because we care too little.</a:t>
            </a:r>
          </a:p>
          <a:p>
            <a:r>
              <a:rPr lang="en-US" dirty="0"/>
              <a:t>They begin because we care deeply.</a:t>
            </a:r>
          </a:p>
          <a:p>
            <a:endParaRPr lang="en-US" dirty="0"/>
          </a:p>
          <a:p>
            <a:r>
              <a:rPr lang="en-US" dirty="0"/>
              <a:t>We want to help. We remember our own pain. We don't want someone to feel alone.</a:t>
            </a:r>
          </a:p>
          <a:p>
            <a:endParaRPr lang="en-US" dirty="0"/>
          </a:p>
          <a:p>
            <a:r>
              <a:rPr lang="en-US" dirty="0"/>
              <a:t>The question isn't whether we care. </a:t>
            </a:r>
          </a:p>
          <a:p>
            <a:r>
              <a:rPr lang="en-US" dirty="0"/>
              <a:t>The question is whether our caring remains healthy and sustainable.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632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Discussion Questions:</a:t>
            </a:r>
            <a:endParaRPr lang="en-US" dirty="0"/>
          </a:p>
          <a:p>
            <a:r>
              <a:rPr lang="en-US" dirty="0"/>
              <a:t>What might be happening?</a:t>
            </a:r>
          </a:p>
          <a:p>
            <a:r>
              <a:rPr lang="en-US" dirty="0"/>
              <a:t>What feelings come up?</a:t>
            </a:r>
          </a:p>
          <a:p>
            <a:r>
              <a:rPr lang="en-US" dirty="0"/>
              <a:t>What might help?</a:t>
            </a:r>
          </a:p>
          <a:p>
            <a:endParaRPr lang="en-US" dirty="0"/>
          </a:p>
          <a:p>
            <a:r>
              <a:rPr lang="en-US" b="1" dirty="0"/>
              <a:t>Give own examples:</a:t>
            </a:r>
          </a:p>
          <a:p>
            <a:r>
              <a:rPr lang="en-US" dirty="0"/>
              <a:t>I remember finding myself thinking about someone long after an event had ended...</a:t>
            </a:r>
          </a:p>
          <a:p>
            <a:r>
              <a:rPr lang="en-US" b="1" dirty="0"/>
              <a:t>	</a:t>
            </a:r>
            <a:r>
              <a:rPr lang="en-US" b="0" dirty="0"/>
              <a:t>- the one participant we rallied and took to dinner &amp; spent endless amount of time on the phone</a:t>
            </a:r>
          </a:p>
          <a:p>
            <a:r>
              <a:rPr lang="en-US" b="0" dirty="0"/>
              <a:t>	- the participant who struggled sitting in reflection and wanted to talk privately throughout the entire reconciliation time on Saturday night</a:t>
            </a:r>
          </a:p>
          <a:p>
            <a:r>
              <a:rPr lang="en-US" b="0" dirty="0"/>
              <a:t>	- teach to fish – sitting with a participant to walk through her steps for a community appeal</a:t>
            </a:r>
          </a:p>
          <a:p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49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Many of us entered ministry because someone walked beside us.</a:t>
            </a:r>
          </a:p>
          <a:p>
            <a:r>
              <a:rPr lang="en-US" dirty="0"/>
              <a:t>The invitation is not to carry someone else's grief.</a:t>
            </a:r>
          </a:p>
          <a:p>
            <a:r>
              <a:rPr lang="en-US" dirty="0"/>
              <a:t>The invitation is to accompany them while trusting God with what belongs to God.</a:t>
            </a:r>
          </a:p>
          <a:p>
            <a:endParaRPr lang="en-US" dirty="0"/>
          </a:p>
          <a:p>
            <a:r>
              <a:rPr lang="en-US" dirty="0"/>
              <a:t>If you only remember one slide from today, let it be this one.</a:t>
            </a:r>
          </a:p>
          <a:p>
            <a:endParaRPr lang="en-US" dirty="0"/>
          </a:p>
          <a:p>
            <a:r>
              <a:rPr lang="en-US" b="1" dirty="0"/>
              <a:t>Ask:</a:t>
            </a:r>
          </a:p>
          <a:p>
            <a:r>
              <a:rPr lang="en-US" dirty="0"/>
              <a:t>Where do you most often find yourself drifting?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67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Many of us hold ourselves to incredibly high standards in ministry.</a:t>
            </a:r>
          </a:p>
          <a:p>
            <a:r>
              <a:rPr lang="en-US" dirty="0"/>
              <a:t>We want to be available. We want to help. </a:t>
            </a:r>
          </a:p>
          <a:p>
            <a:r>
              <a:rPr lang="en-US" dirty="0"/>
              <a:t>We want to make a difference. We don't want anyone to feel as alone as we once felt.</a:t>
            </a:r>
          </a:p>
          <a:p>
            <a:endParaRPr lang="en-US" dirty="0"/>
          </a:p>
          <a:p>
            <a:r>
              <a:rPr lang="en-US" b="1" dirty="0"/>
              <a:t>Yet</a:t>
            </a:r>
            <a:r>
              <a:rPr lang="en-US" dirty="0"/>
              <a:t> throughout Scripture, we repeatedly see Jesus stepping away from the crowds.</a:t>
            </a:r>
          </a:p>
          <a:p>
            <a:r>
              <a:rPr lang="en-US" dirty="0"/>
              <a:t>He withdrew to pray. </a:t>
            </a:r>
          </a:p>
          <a:p>
            <a:r>
              <a:rPr lang="en-US" dirty="0"/>
              <a:t>He rested. </a:t>
            </a:r>
          </a:p>
          <a:p>
            <a:r>
              <a:rPr lang="en-US" dirty="0"/>
              <a:t>He sought solitude. </a:t>
            </a:r>
          </a:p>
          <a:p>
            <a:r>
              <a:rPr lang="en-US" dirty="0"/>
              <a:t>He renewed Himself. </a:t>
            </a:r>
          </a:p>
          <a:p>
            <a:endParaRPr lang="en-US" dirty="0"/>
          </a:p>
          <a:p>
            <a:r>
              <a:rPr lang="en-US" dirty="0"/>
              <a:t>There were always more people who wanted His attention. </a:t>
            </a:r>
          </a:p>
          <a:p>
            <a:r>
              <a:rPr lang="en-US" dirty="0"/>
              <a:t>More needs. More suffering. More people who were hurting.</a:t>
            </a:r>
          </a:p>
          <a:p>
            <a:r>
              <a:rPr lang="en-US" dirty="0"/>
              <a:t>Yet Jesus did not meet every need, heal every person, or remain available every moment of every day.</a:t>
            </a:r>
          </a:p>
          <a:p>
            <a:endParaRPr lang="en-US" dirty="0"/>
          </a:p>
          <a:p>
            <a:r>
              <a:rPr lang="en-US" dirty="0"/>
              <a:t>Instead, </a:t>
            </a:r>
          </a:p>
          <a:p>
            <a:r>
              <a:rPr lang="en-US" dirty="0"/>
              <a:t>He remained faithful to His mission while trusting the Father with what was beyond His responsibility.</a:t>
            </a:r>
          </a:p>
          <a:p>
            <a:br>
              <a:rPr lang="en-US" dirty="0"/>
            </a:br>
            <a:r>
              <a:rPr lang="en-US" b="1" dirty="0"/>
              <a:t>Transition to Ministry</a:t>
            </a:r>
          </a:p>
          <a:p>
            <a:r>
              <a:rPr lang="en-US" dirty="0"/>
              <a:t>One of the hardest parts of grief ministry is sitting with someone who is hurting and knowing we cannot fix it.</a:t>
            </a:r>
          </a:p>
          <a:p>
            <a:r>
              <a:rPr lang="en-US" dirty="0"/>
              <a:t>We cannot make their grief go away.</a:t>
            </a:r>
          </a:p>
          <a:p>
            <a:r>
              <a:rPr lang="en-US" dirty="0"/>
              <a:t>We cannot heal them on our timeline.</a:t>
            </a:r>
          </a:p>
          <a:p>
            <a:r>
              <a:rPr lang="en-US" dirty="0"/>
              <a:t>We cannot carry their journey for them.</a:t>
            </a:r>
          </a:p>
          <a:p>
            <a:r>
              <a:rPr lang="en-US" dirty="0"/>
              <a:t>And if we're honest, sometimes that's uncomfortable.</a:t>
            </a:r>
          </a:p>
          <a:p>
            <a:r>
              <a:rPr lang="en-US" dirty="0"/>
              <a:t>Sometimes rescuing feels easier than witnessing pain.</a:t>
            </a:r>
          </a:p>
          <a:p>
            <a:r>
              <a:rPr lang="en-US" dirty="0"/>
              <a:t>Sometimes taking responsibility feels easier than surrendering control.</a:t>
            </a:r>
          </a:p>
          <a:p>
            <a:br>
              <a:rPr lang="en-US" dirty="0"/>
            </a:br>
            <a:r>
              <a:rPr lang="en-US" b="1" dirty="0"/>
              <a:t>Permission</a:t>
            </a:r>
          </a:p>
          <a:p>
            <a:r>
              <a:rPr lang="en-US" dirty="0"/>
              <a:t>What Jesus models for us is something many ministers struggle to give themselves permission to do.</a:t>
            </a:r>
          </a:p>
          <a:p>
            <a:r>
              <a:rPr lang="en-US" dirty="0"/>
              <a:t>He models rest.</a:t>
            </a:r>
          </a:p>
          <a:p>
            <a:r>
              <a:rPr lang="en-US" dirty="0"/>
              <a:t>He models limits.</a:t>
            </a:r>
          </a:p>
          <a:p>
            <a:r>
              <a:rPr lang="en-US" dirty="0"/>
              <a:t>He models stepping away to reconnect with God.</a:t>
            </a:r>
          </a:p>
          <a:p>
            <a:r>
              <a:rPr lang="en-US" dirty="0"/>
              <a:t>He models trusting that God's work can continue even when He is not actively doing the work Himself.</a:t>
            </a:r>
          </a:p>
          <a:p>
            <a:br>
              <a:rPr lang="en-US" dirty="0"/>
            </a:br>
            <a:r>
              <a:rPr lang="en-US" b="1" dirty="0"/>
              <a:t>Key Takeaway</a:t>
            </a:r>
          </a:p>
          <a:p>
            <a:r>
              <a:rPr lang="en-US" dirty="0"/>
              <a:t>Healthy limits are not a sign of weakness.</a:t>
            </a:r>
          </a:p>
          <a:p>
            <a:r>
              <a:rPr lang="en-US" dirty="0"/>
              <a:t>They are a recognition of our humanity.</a:t>
            </a:r>
          </a:p>
          <a:p>
            <a:r>
              <a:rPr lang="en-US" dirty="0"/>
              <a:t>Boundaries are not what get in the way of ministry.</a:t>
            </a:r>
          </a:p>
          <a:p>
            <a:r>
              <a:rPr lang="en-US" dirty="0"/>
              <a:t>They are what make ministry sustainable.</a:t>
            </a:r>
          </a:p>
          <a:p>
            <a:br>
              <a:rPr lang="en-US" dirty="0"/>
            </a:br>
            <a:r>
              <a:rPr lang="en-US" b="1" dirty="0"/>
              <a:t>Closing Reflection Question</a:t>
            </a:r>
          </a:p>
          <a:p>
            <a:r>
              <a:rPr lang="en-US" dirty="0"/>
              <a:t>Jesus trusted that God's work could continue even when He stepped away to pray, rest, and renew.</a:t>
            </a:r>
          </a:p>
          <a:p>
            <a:endParaRPr lang="en-US" b="1" dirty="0"/>
          </a:p>
          <a:p>
            <a:r>
              <a:rPr lang="en-US" b="1" dirty="0"/>
              <a:t>Do we trust that too?</a:t>
            </a:r>
            <a:endParaRPr lang="en-US" dirty="0"/>
          </a:p>
          <a:p>
            <a:endParaRPr lang="en-US" b="1" dirty="0"/>
          </a:p>
          <a:p>
            <a:r>
              <a:rPr lang="en-US" b="1" dirty="0"/>
              <a:t>Boundaries are an act of trust—trust that God's work continues even when we step back to rest, pray, and renew.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983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Most people notice the symptoms.</a:t>
            </a:r>
          </a:p>
          <a:p>
            <a:r>
              <a:rPr lang="en-US" dirty="0"/>
              <a:t>The real work is underneath.</a:t>
            </a:r>
          </a:p>
          <a:p>
            <a:endParaRPr lang="en-US" dirty="0"/>
          </a:p>
          <a:p>
            <a:r>
              <a:rPr lang="en-US" dirty="0"/>
              <a:t>Important!</a:t>
            </a:r>
          </a:p>
          <a:p>
            <a:r>
              <a:rPr lang="en-US" b="1" dirty="0"/>
              <a:t>The participant's story may not be what is overwhelming us. </a:t>
            </a:r>
          </a:p>
          <a:p>
            <a:r>
              <a:rPr lang="en-US" b="1" dirty="0"/>
              <a:t>Sometimes it is the way their story touches our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368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This doesn't mean you're doing ministry wrong.</a:t>
            </a:r>
          </a:p>
          <a:p>
            <a:r>
              <a:rPr lang="en-US" dirty="0"/>
              <a:t>It means you're human.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462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When someone is hurting, we need one foot in their experience.</a:t>
            </a:r>
          </a:p>
          <a:p>
            <a:r>
              <a:rPr lang="en-US" dirty="0"/>
              <a:t>But we also need one foot firmly planted in our own </a:t>
            </a:r>
            <a:r>
              <a:rPr lang="en-US" dirty="0" err="1"/>
              <a:t>groundedness</a:t>
            </a:r>
            <a:r>
              <a:rPr lang="en-US" dirty="0"/>
              <a:t>.</a:t>
            </a:r>
          </a:p>
          <a:p>
            <a:r>
              <a:rPr lang="en-US" dirty="0"/>
              <a:t>If we lose compassion, we become detached.</a:t>
            </a:r>
          </a:p>
          <a:p>
            <a:r>
              <a:rPr lang="en-US" dirty="0"/>
              <a:t>If we lose centeredness, we become overwhelmed.</a:t>
            </a:r>
          </a:p>
          <a:p>
            <a:endParaRPr lang="en-US" dirty="0"/>
          </a:p>
          <a:p>
            <a:r>
              <a:rPr lang="en-US" b="1" dirty="0"/>
              <a:t>Brief breathing or grounding exercise.</a:t>
            </a:r>
          </a:p>
          <a:p>
            <a:r>
              <a:rPr lang="en-US" b="1" dirty="0"/>
              <a:t>Centering Exercise (2 Minutes)</a:t>
            </a:r>
          </a:p>
          <a:p>
            <a:endParaRPr lang="en-US" b="1" dirty="0"/>
          </a:p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I'd like to invite us to practice something together.</a:t>
            </a:r>
          </a:p>
          <a:p>
            <a:r>
              <a:rPr lang="en-US" dirty="0"/>
              <a:t>If you're comfortable, place both feet flat on the floor.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Notice the support of the chair beneath you.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Notice your feet making contact with the ground.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You don't have to change anything. Just notice.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Take a slow breath in.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And a slow breath out.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Again.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As you breathe, notice three things that are supporting you right now.</a:t>
            </a:r>
          </a:p>
          <a:p>
            <a:endParaRPr lang="en-US" dirty="0"/>
          </a:p>
          <a:p>
            <a:r>
              <a:rPr lang="en-US" dirty="0"/>
              <a:t>Examples:</a:t>
            </a:r>
          </a:p>
          <a:p>
            <a:r>
              <a:rPr lang="en-US" dirty="0"/>
              <a:t>The chair </a:t>
            </a:r>
          </a:p>
          <a:p>
            <a:r>
              <a:rPr lang="en-US" dirty="0"/>
              <a:t>The floor </a:t>
            </a:r>
          </a:p>
          <a:p>
            <a:r>
              <a:rPr lang="en-US" dirty="0"/>
              <a:t>The people around you </a:t>
            </a:r>
          </a:p>
          <a:p>
            <a:r>
              <a:rPr lang="en-US" dirty="0"/>
              <a:t>Your faith </a:t>
            </a:r>
          </a:p>
          <a:p>
            <a:r>
              <a:rPr lang="en-US" dirty="0"/>
              <a:t>Your breath </a:t>
            </a:r>
          </a:p>
          <a:p>
            <a:endParaRPr lang="en-US" i="1" dirty="0"/>
          </a:p>
          <a:p>
            <a:r>
              <a:rPr lang="en-US" i="1" dirty="0"/>
              <a:t>Pause.</a:t>
            </a:r>
          </a:p>
          <a:p>
            <a:r>
              <a:rPr lang="en-US" dirty="0"/>
              <a:t>Notice that you can be fully present in this room without carrying everything in it.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You can care deeply without taking responsibility for everything.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You can be connected without becoming overwhelmed.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Take one final breath.</a:t>
            </a:r>
          </a:p>
          <a:p>
            <a:r>
              <a:rPr lang="en-US" i="1" dirty="0"/>
              <a:t>Pause.</a:t>
            </a:r>
          </a:p>
          <a:p>
            <a:r>
              <a:rPr lang="en-US" dirty="0"/>
              <a:t>And when you're ready, bring your attention back to the room.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Debrief - </a:t>
            </a:r>
            <a:r>
              <a:rPr lang="en-US" dirty="0"/>
              <a:t>Ask:</a:t>
            </a:r>
          </a:p>
          <a:p>
            <a:r>
              <a:rPr lang="en-US" dirty="0"/>
              <a:t>What did you notice?</a:t>
            </a:r>
          </a:p>
          <a:p>
            <a:endParaRPr lang="en-US" dirty="0"/>
          </a:p>
          <a:p>
            <a:r>
              <a:rPr lang="en-US" dirty="0"/>
              <a:t>Examples-</a:t>
            </a:r>
          </a:p>
          <a:p>
            <a:r>
              <a:rPr lang="en-US" dirty="0"/>
              <a:t>My shoulders dropped. </a:t>
            </a:r>
          </a:p>
          <a:p>
            <a:r>
              <a:rPr lang="en-US" dirty="0"/>
              <a:t>I slowed down. </a:t>
            </a:r>
          </a:p>
          <a:p>
            <a:r>
              <a:rPr lang="en-US" dirty="0"/>
              <a:t>I realized how tense I was. </a:t>
            </a:r>
          </a:p>
          <a:p>
            <a:r>
              <a:rPr lang="en-US" dirty="0"/>
              <a:t>I felt calmer. </a:t>
            </a:r>
          </a:p>
          <a:p>
            <a:endParaRPr lang="en-US" dirty="0"/>
          </a:p>
          <a:p>
            <a:r>
              <a:rPr lang="en-US" dirty="0"/>
              <a:t>Tie it to ministry:</a:t>
            </a:r>
          </a:p>
          <a:p>
            <a:r>
              <a:rPr lang="en-US" dirty="0"/>
              <a:t>This is what centeredness looks like.</a:t>
            </a:r>
          </a:p>
          <a:p>
            <a:r>
              <a:rPr lang="en-US" dirty="0"/>
              <a:t>Not detached. Not overwhelmed.</a:t>
            </a:r>
          </a:p>
          <a:p>
            <a:r>
              <a:rPr lang="en-US" dirty="0"/>
              <a:t>Present and grounded.</a:t>
            </a:r>
          </a:p>
          <a:p>
            <a:br>
              <a:rPr lang="en-US" dirty="0"/>
            </a:br>
            <a:r>
              <a:rPr lang="en-US" dirty="0"/>
              <a:t>As you sit here, remember:</a:t>
            </a:r>
          </a:p>
          <a:p>
            <a:r>
              <a:rPr lang="en-US" dirty="0"/>
              <a:t>There is a difference between being present and taking responsibility.</a:t>
            </a:r>
          </a:p>
          <a:p>
            <a:r>
              <a:rPr lang="en-US" dirty="0"/>
              <a:t>There is a difference between caring and carrying.</a:t>
            </a:r>
          </a:p>
          <a:p>
            <a:r>
              <a:rPr lang="en-US" dirty="0"/>
              <a:t>There is a difference between accompanying someone and becoming responsible for their journey.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48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Sometimes we carry things that belong to other people.</a:t>
            </a:r>
          </a:p>
          <a:p>
            <a:r>
              <a:rPr lang="en-US" dirty="0"/>
              <a:t>Sometimes we carry things that belong to God.</a:t>
            </a:r>
          </a:p>
          <a:p>
            <a:r>
              <a:rPr lang="en-US" dirty="0"/>
              <a:t>Neither is sustainable.</a:t>
            </a:r>
          </a:p>
          <a:p>
            <a:endParaRPr lang="en-US" dirty="0"/>
          </a:p>
          <a:p>
            <a:r>
              <a:rPr lang="en-US" b="1" dirty="0"/>
              <a:t>Ask:</a:t>
            </a:r>
          </a:p>
          <a:p>
            <a:r>
              <a:rPr lang="en-US" dirty="0"/>
              <a:t>Which item in the outer circle is hardest for you to let go of?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02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Talking Points:</a:t>
            </a:r>
            <a:endParaRPr lang="en-US" dirty="0"/>
          </a:p>
          <a:p>
            <a:r>
              <a:rPr lang="en-US" dirty="0"/>
              <a:t>The goal isn't simply avoiding burnout.</a:t>
            </a:r>
          </a:p>
          <a:p>
            <a:r>
              <a:rPr lang="en-US" dirty="0"/>
              <a:t>The goal is remaining nourished.</a:t>
            </a:r>
          </a:p>
          <a:p>
            <a:r>
              <a:rPr lang="en-US" dirty="0"/>
              <a:t>What replenishes you spiritually after a weekend?</a:t>
            </a:r>
          </a:p>
          <a:p>
            <a:endParaRPr lang="en-US" dirty="0"/>
          </a:p>
          <a:p>
            <a:r>
              <a:rPr lang="en-US" dirty="0"/>
              <a:t>?Responses?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9069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Activity:</a:t>
            </a:r>
            <a:endParaRPr lang="en-US" dirty="0"/>
          </a:p>
          <a:p>
            <a:r>
              <a:rPr lang="en-US" dirty="0"/>
              <a:t>Hand participants an index card.</a:t>
            </a:r>
          </a:p>
          <a:p>
            <a:endParaRPr lang="en-US" dirty="0"/>
          </a:p>
          <a:p>
            <a:r>
              <a:rPr lang="en-US" dirty="0"/>
              <a:t>Prompt:</a:t>
            </a:r>
          </a:p>
          <a:p>
            <a:r>
              <a:rPr lang="en-US" dirty="0"/>
              <a:t>To sustain my ministry, I give myself permission to...</a:t>
            </a:r>
          </a:p>
          <a:p>
            <a:r>
              <a:rPr lang="en-US" dirty="0"/>
              <a:t>Examples:</a:t>
            </a:r>
          </a:p>
          <a:p>
            <a:r>
              <a:rPr lang="en-US" dirty="0"/>
              <a:t>Rest</a:t>
            </a:r>
          </a:p>
          <a:p>
            <a:r>
              <a:rPr lang="en-US" dirty="0"/>
              <a:t>Say no</a:t>
            </a:r>
          </a:p>
          <a:p>
            <a:r>
              <a:rPr lang="en-US" dirty="0"/>
              <a:t>Ask for help</a:t>
            </a:r>
          </a:p>
          <a:p>
            <a:r>
              <a:rPr lang="en-US" dirty="0"/>
              <a:t>Let go</a:t>
            </a:r>
          </a:p>
          <a:p>
            <a:r>
              <a:rPr lang="en-US" dirty="0"/>
              <a:t>Trust God</a:t>
            </a:r>
          </a:p>
          <a:p>
            <a:r>
              <a:rPr lang="en-US" dirty="0"/>
              <a:t>Allow quiet reflection.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Ask:</a:t>
            </a:r>
          </a:p>
          <a:p>
            <a:r>
              <a:rPr lang="en-US" dirty="0"/>
              <a:t>Would anyone be willing to share?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6EB5D-CF01-4F02-9B64-5C7CFF16E49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896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35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48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838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44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49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87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8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4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87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4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0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65480F4D-7606-49CE-8D8D-1EE8134AED54}" type="datetimeFigureOut">
              <a:rPr lang="en-US" smtClean="0"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76372555-CE86-4F79-99DC-72B9FFDB9E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200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mailto:ingridmurrle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4BCB9E2-CEA3-4AED-BDAC-BFD45CE9C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E92B39E-F855-499B-BD7E-36BAB93A97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46887"/>
            <a:ext cx="7314691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C72FFD-DD89-412D-B569-F9A0F3A69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843" y="4005950"/>
            <a:ext cx="531902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294E8CF-7744-4206-9889-C122C30E83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EF9328D-6AE3-A05A-7B95-5F093C543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3553" y="893398"/>
            <a:ext cx="6019601" cy="3187208"/>
          </a:xfrm>
        </p:spPr>
        <p:txBody>
          <a:bodyPr>
            <a:normAutofit/>
          </a:bodyPr>
          <a:lstStyle/>
          <a:p>
            <a:r>
              <a:rPr lang="en-US"/>
              <a:t>Boundaries in Ministry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5919698-9673-721E-3D79-B94308D6A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3933" y="4141784"/>
            <a:ext cx="5958841" cy="1388165"/>
          </a:xfrm>
        </p:spPr>
        <p:txBody>
          <a:bodyPr>
            <a:normAutofit/>
          </a:bodyPr>
          <a:lstStyle/>
          <a:p>
            <a:r>
              <a:rPr lang="en-US" sz="2000"/>
              <a:t>Caring Without Losing Yourself</a:t>
            </a:r>
          </a:p>
          <a:p>
            <a:endParaRPr lang="en-US" sz="2000"/>
          </a:p>
          <a:p>
            <a:r>
              <a:rPr lang="en-US" sz="2000"/>
              <a:t>Beginning Experience International Convention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501A2F-554F-38AF-80BB-31C2AA40C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287" r="30570" b="1"/>
          <a:stretch>
            <a:fillRect/>
          </a:stretch>
        </p:blipFill>
        <p:spPr>
          <a:xfrm>
            <a:off x="872065" y="857675"/>
            <a:ext cx="3135414" cy="51406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60493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6C26C0AB-632B-4701-A5A6-052B75B7F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2A2853-A55A-47F7-902F-6DE7185D8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6008" y="246887"/>
            <a:ext cx="7314691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0A3D00-134B-401B-BED1-39F1B73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633843" y="4005950"/>
            <a:ext cx="531902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F4F11129-8A77-4850-9BAB-FDA0CF4F3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71E2BD-A87B-B85D-B44E-7F43D18CA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553" y="893398"/>
            <a:ext cx="6019601" cy="3187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7200" b="1" cap="all" dirty="0">
                <a:solidFill>
                  <a:srgbClr val="FFFFFF"/>
                </a:solidFill>
              </a:rPr>
              <a:t>About 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8CBD38-7FC9-B74E-91CA-351F378B31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65" y="1337733"/>
            <a:ext cx="3135414" cy="418055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D6BCD6-BFF1-D7C9-65E4-182CF9FC5319}"/>
              </a:ext>
            </a:extLst>
          </p:cNvPr>
          <p:cNvSpPr txBox="1"/>
          <p:nvPr/>
        </p:nvSpPr>
        <p:spPr>
          <a:xfrm>
            <a:off x="5852553" y="4208294"/>
            <a:ext cx="60981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Ingrid E. Mürrle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LMFT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Beginning Experience participant (2019)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BE-OC Facilitator &amp; Leader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BEI Program Committee Chair</a:t>
            </a:r>
          </a:p>
        </p:txBody>
      </p:sp>
    </p:spTree>
    <p:extLst>
      <p:ext uri="{BB962C8B-B14F-4D97-AF65-F5344CB8AC3E}">
        <p14:creationId xmlns:p14="http://schemas.microsoft.com/office/powerpoint/2010/main" val="4192615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641DA-241A-7A0D-B245-0FE8EB2E3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Opening 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B3BD3-1333-BD40-4C40-06ECB278D4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6987448" cy="86207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Did You Say Yes to Ministry?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AE7E83-FDC6-C57B-83E6-C7D90C5ACD77}"/>
              </a:ext>
            </a:extLst>
          </p:cNvPr>
          <p:cNvSpPr txBox="1"/>
          <p:nvPr/>
        </p:nvSpPr>
        <p:spPr>
          <a:xfrm>
            <a:off x="1630940" y="3313323"/>
            <a:ext cx="4659140" cy="26776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Activity:</a:t>
            </a:r>
            <a:br>
              <a:rPr lang="en-US" sz="2400" dirty="0"/>
            </a:br>
            <a:r>
              <a:rPr lang="en-US" sz="2400" dirty="0"/>
              <a:t>Turn to someone nearby.</a:t>
            </a:r>
          </a:p>
          <a:p>
            <a:endParaRPr lang="en-US" sz="2400" dirty="0"/>
          </a:p>
          <a:p>
            <a:r>
              <a:rPr lang="en-US" sz="2400" dirty="0"/>
              <a:t>Discuss: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first drew you to BE ministry?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keeps you coming back?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ADC1DF-0573-09CE-D444-6F62770F25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0616" y="2677468"/>
            <a:ext cx="2900444" cy="252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6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5E8412B9-4498-4BDF-AA20-B5934412F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8010B4-3D5B-43B9-B1FD-B3712BB8F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5323114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2315ABB-C6AF-A1C0-E254-B27C9F63E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3895344"/>
            <a:ext cx="9966960" cy="149047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6600" b="1" cap="all"/>
              <a:t>The Ministry Paradox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64F62-32F5-9427-5B95-AC8E653B8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9530" y="5458949"/>
            <a:ext cx="8767860" cy="7214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b="1"/>
              <a:t>The More We Care, The More Vulnerable We Become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8451A-716D-660E-C9CE-051ECB2AAC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4191" r="-1" b="11335"/>
          <a:stretch>
            <a:fillRect/>
          </a:stretch>
        </p:blipFill>
        <p:spPr>
          <a:xfrm>
            <a:off x="3766820" y="838090"/>
            <a:ext cx="4653280" cy="27967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909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4F13F-85E7-696A-8B6B-F72247847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233" y="455364"/>
            <a:ext cx="9875520" cy="1356360"/>
          </a:xfrm>
        </p:spPr>
        <p:txBody>
          <a:bodyPr/>
          <a:lstStyle/>
          <a:p>
            <a:r>
              <a:rPr lang="en-US" b="1" dirty="0"/>
              <a:t>Boundaries Are Not Walls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855E762C-0C6A-786D-E3EE-506CA7DEE9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875334"/>
              </p:ext>
            </p:extLst>
          </p:nvPr>
        </p:nvGraphicFramePr>
        <p:xfrm>
          <a:off x="466380" y="1366091"/>
          <a:ext cx="11259239" cy="46179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10B201C-B6D8-952D-B8D1-0F6DCB8EF845}"/>
              </a:ext>
            </a:extLst>
          </p:cNvPr>
          <p:cNvSpPr txBox="1"/>
          <p:nvPr/>
        </p:nvSpPr>
        <p:spPr>
          <a:xfrm>
            <a:off x="739233" y="5152348"/>
            <a:ext cx="166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Detached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Avoiding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Unavailable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91169F-AF21-25E0-8B30-64269A4A5937}"/>
              </a:ext>
            </a:extLst>
          </p:cNvPr>
          <p:cNvSpPr txBox="1"/>
          <p:nvPr/>
        </p:nvSpPr>
        <p:spPr>
          <a:xfrm>
            <a:off x="5234847" y="5244030"/>
            <a:ext cx="194998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Present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Compassionate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Boundaried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3ECD4C-879C-A0F8-C9B9-F888ECF6827F}"/>
              </a:ext>
            </a:extLst>
          </p:cNvPr>
          <p:cNvSpPr txBox="1"/>
          <p:nvPr/>
        </p:nvSpPr>
        <p:spPr>
          <a:xfrm>
            <a:off x="9372422" y="5193313"/>
            <a:ext cx="2626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Rescuing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Fixing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Taking Responsibility</a:t>
            </a:r>
          </a:p>
        </p:txBody>
      </p:sp>
    </p:spTree>
    <p:extLst>
      <p:ext uri="{BB962C8B-B14F-4D97-AF65-F5344CB8AC3E}">
        <p14:creationId xmlns:p14="http://schemas.microsoft.com/office/powerpoint/2010/main" val="3262266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98D094-42B2-42BA-AA14-E8FBE073A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65D64B-59F4-4BDC-B833-A17EF1E04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63FE6F10-B3AD-4403-94CA-F51155286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64D6A39-A4F7-4B00-9F42-3BC67177D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3553ADF-88A1-4645-B819-890CA3DF7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B5D0D97D-7911-4A25-88E2-4D81FD4AB2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A7ECD-AB91-4639-3696-A3FE10E6E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400" b="1" cap="all">
                <a:solidFill>
                  <a:srgbClr val="FFFFFF"/>
                </a:solidFill>
              </a:rPr>
              <a:t>When Boundaries Get Blurred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C2AAB-3104-C13F-5E2A-E06E35F96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0328" y="4541697"/>
            <a:ext cx="3082986" cy="154342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Most Boundary Challenges Begin With Good Intentions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7F3A3-4643-3F9C-1588-271980A65A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439" r="632" b="1"/>
          <a:stretch>
            <a:fillRect/>
          </a:stretch>
        </p:blipFill>
        <p:spPr>
          <a:xfrm>
            <a:off x="872064" y="857675"/>
            <a:ext cx="6045576" cy="51406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1750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F20C2-4807-2D62-A233-404DE4474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Healthy Connection or Boundary Drift?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502B7DA7-038C-E7AE-D501-F8E8417B8F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2044920"/>
              </p:ext>
            </p:extLst>
          </p:nvPr>
        </p:nvGraphicFramePr>
        <p:xfrm>
          <a:off x="4851042" y="2063625"/>
          <a:ext cx="7340958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8EAC55C-9E1D-4455-5217-9D6EF9DDC4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223" y="2305318"/>
            <a:ext cx="4771623" cy="318108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4169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D2E7-20B3-75BE-56C5-9E8AA3BE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Caring vs Carrying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10D9811-37C6-9136-7EE3-38E325D2D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5473535"/>
              </p:ext>
            </p:extLst>
          </p:nvPr>
        </p:nvGraphicFramePr>
        <p:xfrm>
          <a:off x="618185" y="2704563"/>
          <a:ext cx="10934164" cy="3799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7082">
                  <a:extLst>
                    <a:ext uri="{9D8B030D-6E8A-4147-A177-3AD203B41FA5}">
                      <a16:colId xmlns:a16="http://schemas.microsoft.com/office/drawing/2014/main" val="1152478066"/>
                    </a:ext>
                  </a:extLst>
                </a:gridCol>
                <a:gridCol w="5467082">
                  <a:extLst>
                    <a:ext uri="{9D8B030D-6E8A-4147-A177-3AD203B41FA5}">
                      <a16:colId xmlns:a16="http://schemas.microsoft.com/office/drawing/2014/main" val="2048437524"/>
                    </a:ext>
                  </a:extLst>
                </a:gridCol>
              </a:tblGrid>
              <a:tr h="542753">
                <a:tc>
                  <a:txBody>
                    <a:bodyPr/>
                    <a:lstStyle/>
                    <a:p>
                      <a:r>
                        <a:rPr lang="en-US" sz="2400" dirty="0"/>
                        <a:t>CARING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CARRYING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86310907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Walking Beside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Pulling Along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238338892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Listening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Fixing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85810985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Supporting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Rescuing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277217618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Encouraging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Directing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66922496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Trusting God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Taking Responsibility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02520857"/>
                  </a:ext>
                </a:extLst>
              </a:tr>
              <a:tr h="542753">
                <a:tc>
                  <a:txBody>
                    <a:bodyPr/>
                    <a:lstStyle/>
                    <a:p>
                      <a:r>
                        <a:rPr lang="en-US" sz="2000" dirty="0"/>
                        <a:t>Present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Over-invested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257877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337DA4D-70F0-D618-24C3-C898B5D23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967" y="475849"/>
            <a:ext cx="4641553" cy="2061290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1984875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43ED-B55A-E182-3C9E-F0A49A070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902909"/>
            <a:ext cx="5199926" cy="1443269"/>
          </a:xfrm>
        </p:spPr>
        <p:txBody>
          <a:bodyPr>
            <a:normAutofit/>
          </a:bodyPr>
          <a:lstStyle/>
          <a:p>
            <a:r>
              <a:rPr lang="en-US" sz="4000" b="1" dirty="0"/>
              <a:t>Even Jesus Had Boundaries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1DFF2-DBB6-861B-4E9A-A73D0D3C2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737038"/>
            <a:ext cx="5084178" cy="3549570"/>
          </a:xfrm>
        </p:spPr>
        <p:txBody>
          <a:bodyPr>
            <a:normAutofit/>
          </a:bodyPr>
          <a:lstStyle/>
          <a:p>
            <a:r>
              <a:rPr lang="en-US" sz="2400" dirty="0"/>
              <a:t>Jesus withdrew to pray.</a:t>
            </a:r>
          </a:p>
          <a:p>
            <a:r>
              <a:rPr lang="en-US" sz="2400" dirty="0"/>
              <a:t>Jesus rested.</a:t>
            </a:r>
          </a:p>
          <a:p>
            <a:r>
              <a:rPr lang="en-US" sz="2400" dirty="0"/>
              <a:t>Jesus did not meet every need.</a:t>
            </a:r>
          </a:p>
          <a:p>
            <a:r>
              <a:rPr lang="en-US" sz="2400" dirty="0"/>
              <a:t>Jesus trusted the Father with outcomes.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3D6B8-8D37-F55E-36EF-85EC905FE8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086" r="13843"/>
          <a:stretch>
            <a:fillRect/>
          </a:stretch>
        </p:blipFill>
        <p:spPr>
          <a:xfrm>
            <a:off x="6636515" y="1055278"/>
            <a:ext cx="4741120" cy="44930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83080F-86EA-0F1C-69D8-E95E7CBA460F}"/>
              </a:ext>
            </a:extLst>
          </p:cNvPr>
          <p:cNvSpPr txBox="1"/>
          <p:nvPr/>
        </p:nvSpPr>
        <p:spPr>
          <a:xfrm>
            <a:off x="636524" y="5548338"/>
            <a:ext cx="109189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Boundaries are an act of trust—</a:t>
            </a:r>
          </a:p>
          <a:p>
            <a:r>
              <a:rPr lang="en-US" sz="2400" b="1" dirty="0"/>
              <a:t>trust that God's work continues even when we step back to rest, pray, and renew.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3762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3DC42C2-6B58-404C-B339-2C72808A5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E45BDF-7C12-9510-2F48-E02144107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8487" y="355886"/>
            <a:ext cx="8073542" cy="922021"/>
          </a:xfrm>
        </p:spPr>
        <p:txBody>
          <a:bodyPr>
            <a:normAutofit/>
          </a:bodyPr>
          <a:lstStyle/>
          <a:p>
            <a:r>
              <a:rPr lang="en-US" sz="3400" b="1" dirty="0">
                <a:solidFill>
                  <a:srgbClr val="FFFFFF"/>
                </a:solidFill>
              </a:rPr>
              <a:t>What Happens When We Carry Too Much?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2653F5-C23F-D410-D87B-79A0728158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671" r="30743" b="1"/>
          <a:stretch>
            <a:fillRect/>
          </a:stretch>
        </p:blipFill>
        <p:spPr>
          <a:xfrm>
            <a:off x="232861" y="243840"/>
            <a:ext cx="3646837" cy="637793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26E249-4B69-C656-2D5F-21E913765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1783" y="1389953"/>
            <a:ext cx="5539343" cy="5126757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Above the Surface</a:t>
            </a:r>
            <a:endParaRPr lang="en-US" sz="2800" dirty="0">
              <a:solidFill>
                <a:srgbClr val="FFFFFF"/>
              </a:solidFill>
            </a:endParaRPr>
          </a:p>
          <a:p>
            <a:r>
              <a:rPr lang="en-US" sz="2000" dirty="0">
                <a:solidFill>
                  <a:srgbClr val="FFFFFF"/>
                </a:solidFill>
              </a:rPr>
              <a:t>Fatigue</a:t>
            </a:r>
          </a:p>
          <a:p>
            <a:r>
              <a:rPr lang="en-US" sz="2000" dirty="0">
                <a:solidFill>
                  <a:srgbClr val="FFFFFF"/>
                </a:solidFill>
              </a:rPr>
              <a:t>Irritability</a:t>
            </a:r>
          </a:p>
          <a:p>
            <a:r>
              <a:rPr lang="en-US" sz="2000" dirty="0">
                <a:solidFill>
                  <a:srgbClr val="FFFFFF"/>
                </a:solidFill>
              </a:rPr>
              <a:t>Withdrawal</a:t>
            </a:r>
          </a:p>
          <a:p>
            <a:r>
              <a:rPr lang="en-US" sz="2000" dirty="0">
                <a:solidFill>
                  <a:srgbClr val="FFFFFF"/>
                </a:solidFill>
              </a:rPr>
              <a:t>Frustration</a:t>
            </a:r>
          </a:p>
          <a:p>
            <a:pPr marL="45720" indent="0">
              <a:buNone/>
            </a:pPr>
            <a:endParaRPr lang="en-US" sz="1000" b="1" dirty="0">
              <a:solidFill>
                <a:srgbClr val="FFFFFF"/>
              </a:solidFill>
            </a:endParaRPr>
          </a:p>
          <a:p>
            <a:pPr marL="2017120" lvl="7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Below the Surface</a:t>
            </a:r>
            <a:endParaRPr lang="en-US" sz="2800" dirty="0">
              <a:solidFill>
                <a:srgbClr val="FFFFFF"/>
              </a:solidFill>
            </a:endParaRP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Unprocessed grief</a:t>
            </a: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Triggers</a:t>
            </a: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Fear</a:t>
            </a: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Guilt</a:t>
            </a: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Responsibility</a:t>
            </a:r>
          </a:p>
          <a:p>
            <a:pPr lvl="7"/>
            <a:r>
              <a:rPr lang="en-US" sz="2000" dirty="0">
                <a:solidFill>
                  <a:srgbClr val="FFFFFF"/>
                </a:solidFill>
              </a:rPr>
              <a:t>Over-identification</a:t>
            </a:r>
          </a:p>
          <a:p>
            <a:endParaRPr lang="en-US" sz="1000" dirty="0">
              <a:solidFill>
                <a:srgbClr val="FFFFF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F82941-5589-49BF-B6B1-76122B2D0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3840"/>
            <a:ext cx="11724640" cy="637793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8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9BFCD-9CAE-9DF2-382A-6D58C6498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380" y="388063"/>
            <a:ext cx="5199926" cy="1443269"/>
          </a:xfrm>
        </p:spPr>
        <p:txBody>
          <a:bodyPr>
            <a:normAutofit/>
          </a:bodyPr>
          <a:lstStyle/>
          <a:p>
            <a:r>
              <a:rPr lang="en-US" sz="4000" b="1" dirty="0"/>
              <a:t>Signs of Emotional Overload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31744-5079-0B0E-F160-7BB04E107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128" y="1741180"/>
            <a:ext cx="5084178" cy="2875576"/>
          </a:xfrm>
        </p:spPr>
        <p:txBody>
          <a:bodyPr>
            <a:normAutofit/>
          </a:bodyPr>
          <a:lstStyle/>
          <a:p>
            <a:r>
              <a:rPr lang="en-US" sz="2000" dirty="0"/>
              <a:t>Thinking about participants constantly</a:t>
            </a:r>
          </a:p>
          <a:p>
            <a:r>
              <a:rPr lang="en-US" sz="2000" dirty="0"/>
              <a:t>Trouble sleeping</a:t>
            </a:r>
          </a:p>
          <a:p>
            <a:r>
              <a:rPr lang="en-US" sz="2000" dirty="0"/>
              <a:t>Feeling responsible</a:t>
            </a:r>
          </a:p>
          <a:p>
            <a:r>
              <a:rPr lang="en-US" sz="2000" dirty="0"/>
              <a:t>Emotional exhaustion</a:t>
            </a:r>
          </a:p>
          <a:p>
            <a:r>
              <a:rPr lang="en-US" sz="2000" dirty="0"/>
              <a:t>Increased irritability</a:t>
            </a:r>
          </a:p>
          <a:p>
            <a:r>
              <a:rPr lang="en-US" sz="2000" dirty="0"/>
              <a:t>Difficulty letting go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A46C09-D287-2E7D-A65B-1CD26FCF57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637" r="18016"/>
          <a:stretch>
            <a:fillRect/>
          </a:stretch>
        </p:blipFill>
        <p:spPr>
          <a:xfrm>
            <a:off x="6636743" y="1238487"/>
            <a:ext cx="4741120" cy="44930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B614F-9850-08A9-DA21-82E66D77CD56}"/>
              </a:ext>
            </a:extLst>
          </p:cNvPr>
          <p:cNvSpPr txBox="1"/>
          <p:nvPr/>
        </p:nvSpPr>
        <p:spPr>
          <a:xfrm>
            <a:off x="1455313" y="4616756"/>
            <a:ext cx="4243598" cy="16312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b="1" dirty="0"/>
              <a:t>Spiritual Warning Signs</a:t>
            </a:r>
          </a:p>
          <a:p>
            <a:r>
              <a:rPr lang="en-US" sz="2000" dirty="0"/>
              <a:t>Losing joy </a:t>
            </a:r>
          </a:p>
          <a:p>
            <a:r>
              <a:rPr lang="en-US" sz="2000" dirty="0"/>
              <a:t>Feeling obligated </a:t>
            </a:r>
          </a:p>
          <a:p>
            <a:r>
              <a:rPr lang="en-US" sz="2000" dirty="0"/>
              <a:t>Resenting ministry </a:t>
            </a:r>
          </a:p>
          <a:p>
            <a:r>
              <a:rPr lang="en-US" sz="2000" dirty="0"/>
              <a:t>Feeling like everything depends on me</a:t>
            </a:r>
          </a:p>
        </p:txBody>
      </p:sp>
    </p:spTree>
    <p:extLst>
      <p:ext uri="{BB962C8B-B14F-4D97-AF65-F5344CB8AC3E}">
        <p14:creationId xmlns:p14="http://schemas.microsoft.com/office/powerpoint/2010/main" val="212793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A2EA6A6-CD0C-4CFD-8EC2-AA44F9870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9B110D-7FAA-3E09-6CB3-7C532397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9138" y="1086119"/>
            <a:ext cx="4362009" cy="1356360"/>
          </a:xfrm>
        </p:spPr>
        <p:txBody>
          <a:bodyPr>
            <a:normAutofit/>
          </a:bodyPr>
          <a:lstStyle/>
          <a:p>
            <a:r>
              <a:rPr lang="en-US" sz="4000" b="1" dirty="0"/>
              <a:t>Staying Centered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EA1435-5DAE-37D9-7194-0BE4CD0C7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064" y="1303366"/>
            <a:ext cx="6045576" cy="424928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C13A9-BA73-055D-A25D-FBCC70EF6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3685" y="2819400"/>
            <a:ext cx="4207462" cy="1778358"/>
          </a:xfrm>
        </p:spPr>
        <p:txBody>
          <a:bodyPr>
            <a:normAutofit/>
          </a:bodyPr>
          <a:lstStyle/>
          <a:p>
            <a:r>
              <a:rPr lang="en-US" sz="2400" b="1" dirty="0"/>
              <a:t>One Foot in Their Story</a:t>
            </a:r>
          </a:p>
          <a:p>
            <a:r>
              <a:rPr lang="en-US" sz="2400" b="1" dirty="0"/>
              <a:t>One Foot in Your Own Groundedness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26180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2F958-CA77-BC6B-E043-F4394D11C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268" y="339143"/>
            <a:ext cx="9875520" cy="83390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What Is Actually Mine To Carry?</a:t>
            </a:r>
            <a:br>
              <a:rPr lang="en-US" sz="3600" b="1" dirty="0"/>
            </a:br>
            <a:r>
              <a:rPr lang="en-US" sz="3600" dirty="0"/>
              <a:t>Circle of Control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4765F68-A782-AAA5-311D-D4B8C84ACD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5700"/>
              </p:ext>
            </p:extLst>
          </p:nvPr>
        </p:nvGraphicFramePr>
        <p:xfrm>
          <a:off x="1207395" y="1173043"/>
          <a:ext cx="9482070" cy="5459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4313953-C466-BBC4-773C-E187DB5616D2}"/>
              </a:ext>
            </a:extLst>
          </p:cNvPr>
          <p:cNvSpPr txBox="1"/>
          <p:nvPr/>
        </p:nvSpPr>
        <p:spPr>
          <a:xfrm>
            <a:off x="4947419" y="2949262"/>
            <a:ext cx="135485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Listening</a:t>
            </a:r>
          </a:p>
          <a:p>
            <a:r>
              <a:rPr lang="en-US" dirty="0"/>
              <a:t>Compassion</a:t>
            </a:r>
          </a:p>
          <a:p>
            <a:r>
              <a:rPr lang="en-US" dirty="0"/>
              <a:t>Presence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Prayer</a:t>
            </a:r>
          </a:p>
          <a:p>
            <a:r>
              <a:rPr lang="en-US" dirty="0"/>
              <a:t>Referrals</a:t>
            </a:r>
          </a:p>
          <a:p>
            <a:r>
              <a:rPr lang="en-US" dirty="0"/>
              <a:t>Boundaries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23A53F-682B-2513-DD50-4CB5E8DD917F}"/>
              </a:ext>
            </a:extLst>
          </p:cNvPr>
          <p:cNvSpPr txBox="1"/>
          <p:nvPr/>
        </p:nvSpPr>
        <p:spPr>
          <a:xfrm>
            <a:off x="7319709" y="2210598"/>
            <a:ext cx="213596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Choices</a:t>
            </a:r>
          </a:p>
          <a:p>
            <a:r>
              <a:rPr lang="en-US" dirty="0"/>
              <a:t>Healing timeline</a:t>
            </a:r>
          </a:p>
          <a:p>
            <a:r>
              <a:rPr lang="en-US" dirty="0"/>
              <a:t>Reactions</a:t>
            </a:r>
          </a:p>
          <a:p>
            <a:r>
              <a:rPr lang="en-US" dirty="0"/>
              <a:t>Outcomes</a:t>
            </a:r>
          </a:p>
          <a:p>
            <a:r>
              <a:rPr lang="en-US" dirty="0"/>
              <a:t>Whether they return</a:t>
            </a:r>
          </a:p>
        </p:txBody>
      </p:sp>
    </p:spTree>
    <p:extLst>
      <p:ext uri="{BB962C8B-B14F-4D97-AF65-F5344CB8AC3E}">
        <p14:creationId xmlns:p14="http://schemas.microsoft.com/office/powerpoint/2010/main" val="5897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4242B-6B2B-8E02-B9ED-7E7C9A7B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580" y="1070335"/>
            <a:ext cx="5660347" cy="1443269"/>
          </a:xfrm>
        </p:spPr>
        <p:txBody>
          <a:bodyPr>
            <a:normAutofit fontScale="90000"/>
          </a:bodyPr>
          <a:lstStyle/>
          <a:p>
            <a:r>
              <a:rPr lang="en-US" sz="4000" b="1" dirty="0"/>
              <a:t>Sustaining Ministry</a:t>
            </a:r>
            <a:br>
              <a:rPr lang="en-US" sz="3100" b="1" dirty="0"/>
            </a:br>
            <a:r>
              <a:rPr lang="en-US" sz="3600" dirty="0"/>
              <a:t>From Self-Care to Compassion Satisfaction</a:t>
            </a:r>
            <a:endParaRPr lang="en-US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A2924-6FEF-A53D-843A-5F2191038D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2" y="2546430"/>
            <a:ext cx="5084178" cy="354957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400" b="1" dirty="0"/>
              <a:t>Roots</a:t>
            </a:r>
            <a:endParaRPr lang="en-US" sz="2400" dirty="0"/>
          </a:p>
          <a:p>
            <a:pPr lvl="2"/>
            <a:r>
              <a:rPr lang="en-US" sz="2000" dirty="0"/>
              <a:t>Prayer</a:t>
            </a:r>
          </a:p>
          <a:p>
            <a:pPr lvl="2"/>
            <a:r>
              <a:rPr lang="en-US" sz="2000" dirty="0"/>
              <a:t>Community</a:t>
            </a:r>
          </a:p>
          <a:p>
            <a:pPr lvl="2"/>
            <a:r>
              <a:rPr lang="en-US" sz="2000" dirty="0"/>
              <a:t>Friendship</a:t>
            </a:r>
          </a:p>
          <a:p>
            <a:pPr lvl="2"/>
            <a:r>
              <a:rPr lang="en-US" sz="2000" dirty="0"/>
              <a:t>Rest</a:t>
            </a:r>
          </a:p>
          <a:p>
            <a:pPr lvl="2"/>
            <a:r>
              <a:rPr lang="en-US" sz="2000" dirty="0"/>
              <a:t>Purpose</a:t>
            </a:r>
          </a:p>
          <a:p>
            <a:pPr lvl="2"/>
            <a:r>
              <a:rPr lang="en-US" sz="2000" dirty="0"/>
              <a:t>Joy</a:t>
            </a: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4C50F4-AA86-B2EF-2BB1-0BF4748016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91" r="22939"/>
          <a:stretch>
            <a:fillRect/>
          </a:stretch>
        </p:blipFill>
        <p:spPr>
          <a:xfrm>
            <a:off x="6636743" y="1238487"/>
            <a:ext cx="4741120" cy="44930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4F519D-B7F6-B532-2066-D92AB41F9A81}"/>
              </a:ext>
            </a:extLst>
          </p:cNvPr>
          <p:cNvSpPr txBox="1"/>
          <p:nvPr/>
        </p:nvSpPr>
        <p:spPr>
          <a:xfrm>
            <a:off x="1416675" y="5897993"/>
            <a:ext cx="9113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Self-care helps us recover. Compassion satisfaction helps us remain.</a:t>
            </a:r>
          </a:p>
        </p:txBody>
      </p:sp>
    </p:spTree>
    <p:extLst>
      <p:ext uri="{BB962C8B-B14F-4D97-AF65-F5344CB8AC3E}">
        <p14:creationId xmlns:p14="http://schemas.microsoft.com/office/powerpoint/2010/main" val="427990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9CBD3C9-4E66-426D-948E-7CF47781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DB95FCF-AD96-482F-9FB8-CD95725E6E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4EEEC00-AD80-4734-BEE6-04CBDEC83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ED84DD6-8A68-4994-8094-8DDBE89BF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2100" cy="6377939"/>
          </a:xfrm>
          <a:prstGeom prst="rect">
            <a:avLst/>
          </a:prstGeom>
          <a:solidFill>
            <a:schemeClr val="bg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6049D7-366E-4AC9-B689-460CC28F8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944" y="246887"/>
            <a:ext cx="4397755" cy="6377939"/>
          </a:xfrm>
          <a:prstGeom prst="rect">
            <a:avLst/>
          </a:prstGeom>
          <a:solidFill>
            <a:srgbClr val="A6B727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9E91F8-C4AE-4EB0-8B76-FF3F3FC71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4AD45A04-4150-4943-BB06-EEEDDD73B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CEA412-9C86-9436-5AFA-68A0760B3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800" b="1" cap="all">
                <a:solidFill>
                  <a:srgbClr val="FFFFFF"/>
                </a:solidFill>
              </a:rPr>
              <a:t>What Do I Need Permission To Do?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12A04D-8898-6BD5-7B99-ADA86521B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2064" y="1412817"/>
            <a:ext cx="6045576" cy="403038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32219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5866A-4EE7-B663-26E0-C9D217D23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06651"/>
            <a:ext cx="9872871" cy="40386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45720" indent="0" algn="ctr">
              <a:buNone/>
            </a:pPr>
            <a:r>
              <a:rPr lang="en-US" sz="3200" dirty="0">
                <a:solidFill>
                  <a:schemeClr val="tx1"/>
                </a:solidFill>
              </a:rPr>
              <a:t>"My role is not to carry another person's grief. My role is to walk beside them while trusting God to carry what neither of us can.“</a:t>
            </a:r>
          </a:p>
          <a:p>
            <a:pPr marL="45720" indent="0" algn="r">
              <a:buNone/>
            </a:pPr>
            <a:r>
              <a:rPr lang="en-US" sz="2000" i="1" dirty="0">
                <a:solidFill>
                  <a:schemeClr val="tx1"/>
                </a:solidFill>
              </a:rPr>
              <a:t>– Ingrid E. Mürrle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5F54D1E-7571-6686-6304-845C902C638F}"/>
              </a:ext>
            </a:extLst>
          </p:cNvPr>
          <p:cNvSpPr txBox="1"/>
          <p:nvPr/>
        </p:nvSpPr>
        <p:spPr>
          <a:xfrm>
            <a:off x="1143000" y="759854"/>
            <a:ext cx="348685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Final reflection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A19EB0-E55A-8B2B-2B9E-2D8990F34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097" y="695008"/>
            <a:ext cx="4880489" cy="290977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ECCC9A-614E-34D4-E72A-2989C78E7904}"/>
              </a:ext>
            </a:extLst>
          </p:cNvPr>
          <p:cNvSpPr txBox="1"/>
          <p:nvPr/>
        </p:nvSpPr>
        <p:spPr>
          <a:xfrm>
            <a:off x="708396" y="2156363"/>
            <a:ext cx="4748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What burden do I need to set down?</a:t>
            </a:r>
          </a:p>
        </p:txBody>
      </p:sp>
    </p:spTree>
    <p:extLst>
      <p:ext uri="{BB962C8B-B14F-4D97-AF65-F5344CB8AC3E}">
        <p14:creationId xmlns:p14="http://schemas.microsoft.com/office/powerpoint/2010/main" val="62321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B0F71-C43F-A3E8-F4AA-F0BB072CC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Closing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F7E734-B45D-0B65-B7B6-B29D86B38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Lord,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Help me to be present without becoming overwhelmed.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Help me to listen without taking ownership.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Help me to offer hope without demanding outcomes.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Help me to trust that You are already at work in the lives of those I serve.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Teach me to care deeply,</a:t>
            </a:r>
          </a:p>
          <a:p>
            <a:pPr marL="45720" indent="0">
              <a:buNone/>
            </a:pPr>
            <a:r>
              <a:rPr lang="en-US" i="1" dirty="0">
                <a:solidFill>
                  <a:schemeClr val="accent3">
                    <a:lumMod val="75000"/>
                  </a:schemeClr>
                </a:solidFill>
              </a:rPr>
              <a:t>and to remember that I was never asked to carry alone.</a:t>
            </a:r>
          </a:p>
          <a:p>
            <a:pPr marL="45720" indent="0">
              <a:buNone/>
            </a:pP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530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E8777-CD35-4E22-6C01-28B64E194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1822" y="1374453"/>
            <a:ext cx="5084178" cy="4357094"/>
          </a:xfrm>
        </p:spPr>
        <p:txBody>
          <a:bodyPr>
            <a:normAutofit fontScale="92500"/>
          </a:bodyPr>
          <a:lstStyle/>
          <a:p>
            <a:pPr marL="45720" indent="0">
              <a:buNone/>
            </a:pPr>
            <a:r>
              <a:rPr lang="en-US" sz="2400" dirty="0"/>
              <a:t>Thank You</a:t>
            </a:r>
          </a:p>
          <a:p>
            <a:pPr marL="45720" indent="0">
              <a:buNone/>
            </a:pPr>
            <a:r>
              <a:rPr lang="en-US" sz="2400" dirty="0"/>
              <a:t>Thank you for your ministry, your compassion, and your willingness to walk alongside others in their grief and healing.</a:t>
            </a:r>
          </a:p>
          <a:p>
            <a:pPr marL="45720" indent="0">
              <a:buNone/>
            </a:pPr>
            <a:r>
              <a:rPr lang="en-US" sz="2400" dirty="0"/>
              <a:t>May you continue to serve with hope, wisdom, healthy boundaries, and trust in God's work.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en-US" sz="2400" dirty="0"/>
              <a:t>~ Ingrid E. Mürrle, LMFT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Beginning Experience International Program Committee Chair</a:t>
            </a:r>
          </a:p>
          <a:p>
            <a:pPr marL="45720" indent="0">
              <a:buNone/>
            </a:pP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Email: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ingridmurrle@gmail.com</a:t>
            </a:r>
            <a:endParaRPr lang="en-US" sz="2400" dirty="0">
              <a:solidFill>
                <a:schemeClr val="accent3">
                  <a:lumMod val="75000"/>
                </a:schemeClr>
              </a:solidFill>
            </a:endParaRPr>
          </a:p>
          <a:p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4735D4-BE21-0B58-349D-3298455E31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35" r="12117"/>
          <a:stretch>
            <a:fillRect/>
          </a:stretch>
        </p:blipFill>
        <p:spPr>
          <a:xfrm>
            <a:off x="6636743" y="1238487"/>
            <a:ext cx="4741120" cy="449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95525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Custom 1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8A3ACC"/>
      </a:accent2>
      <a:accent3>
        <a:srgbClr val="7030A0"/>
      </a:accent3>
      <a:accent4>
        <a:srgbClr val="FFF7EB"/>
      </a:accent4>
      <a:accent5>
        <a:srgbClr val="84D519"/>
      </a:accent5>
      <a:accent6>
        <a:srgbClr val="EFEFEF"/>
      </a:accent6>
      <a:hlink>
        <a:srgbClr val="E3D5FF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2533</TotalTime>
  <Words>2396</Words>
  <Application>Microsoft Office PowerPoint</Application>
  <PresentationFormat>Widescreen</PresentationFormat>
  <Paragraphs>444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Corbel</vt:lpstr>
      <vt:lpstr>Basis</vt:lpstr>
      <vt:lpstr>Boundaries in Ministry</vt:lpstr>
      <vt:lpstr>About Me</vt:lpstr>
      <vt:lpstr>Opening Reflection</vt:lpstr>
      <vt:lpstr>The Ministry Paradox</vt:lpstr>
      <vt:lpstr>Boundaries Are Not Walls</vt:lpstr>
      <vt:lpstr>When Boundaries Get Blurred</vt:lpstr>
      <vt:lpstr>Healthy Connection or Boundary Drift? </vt:lpstr>
      <vt:lpstr>Caring vs Carrying</vt:lpstr>
      <vt:lpstr>Even Jesus Had Boundaries</vt:lpstr>
      <vt:lpstr>What Happens When We Carry Too Much?</vt:lpstr>
      <vt:lpstr>Signs of Emotional Overload</vt:lpstr>
      <vt:lpstr>Staying Centered</vt:lpstr>
      <vt:lpstr>What Is Actually Mine To Carry? Circle of Control</vt:lpstr>
      <vt:lpstr>Sustaining Ministry From Self-Care to Compassion Satisfaction</vt:lpstr>
      <vt:lpstr>What Do I Need Permission To Do?</vt:lpstr>
      <vt:lpstr>PowerPoint Presentation</vt:lpstr>
      <vt:lpstr>Closing Prayer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Ingrid Murrle</dc:creator>
  <cp:lastModifiedBy>Ingrid Murrle</cp:lastModifiedBy>
  <cp:revision>6</cp:revision>
  <dcterms:created xsi:type="dcterms:W3CDTF">2026-05-29T00:34:50Z</dcterms:created>
  <dcterms:modified xsi:type="dcterms:W3CDTF">2026-05-30T18:48:50Z</dcterms:modified>
</cp:coreProperties>
</file>