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25"/>
  </p:notesMasterIdLst>
  <p:handoutMasterIdLst>
    <p:handoutMasterId r:id="rId26"/>
  </p:handout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5" r:id="rId17"/>
    <p:sldId id="276" r:id="rId18"/>
    <p:sldId id="278" r:id="rId19"/>
    <p:sldId id="284" r:id="rId20"/>
    <p:sldId id="286" r:id="rId21"/>
    <p:sldId id="285" r:id="rId22"/>
    <p:sldId id="289" r:id="rId23"/>
    <p:sldId id="28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5" autoAdjust="0"/>
    <p:restoredTop sz="94692" autoAdjust="0"/>
  </p:normalViewPr>
  <p:slideViewPr>
    <p:cSldViewPr>
      <p:cViewPr varScale="1">
        <p:scale>
          <a:sx n="85" d="100"/>
          <a:sy n="85" d="100"/>
        </p:scale>
        <p:origin x="1146" y="78"/>
      </p:cViewPr>
      <p:guideLst>
        <p:guide orient="horz" pos="2160"/>
        <p:guide pos="2880"/>
      </p:guideLst>
    </p:cSldViewPr>
  </p:slideViewPr>
  <p:outlineViewPr>
    <p:cViewPr>
      <p:scale>
        <a:sx n="33" d="100"/>
        <a:sy n="33" d="100"/>
      </p:scale>
      <p:origin x="0" y="1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D96266-4C45-43AB-970A-519360CAE837}" type="datetimeFigureOut">
              <a:rPr lang="en-US" smtClean="0"/>
              <a:t>9/3/2015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smtClean="0"/>
              <a:t>Weekly Beginning Experience </a:t>
            </a:r>
            <a:r>
              <a:rPr lang="en-US" dirty="0" err="1" smtClean="0"/>
              <a:t>programme</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E7918D8-E484-4AA1-9D7F-17F3098BB1A3}" type="slidenum">
              <a:rPr lang="en-US" smtClean="0"/>
              <a:t>‹#›</a:t>
            </a:fld>
            <a:endParaRPr lang="en-US" dirty="0"/>
          </a:p>
        </p:txBody>
      </p:sp>
    </p:spTree>
    <p:extLst>
      <p:ext uri="{BB962C8B-B14F-4D97-AF65-F5344CB8AC3E}">
        <p14:creationId xmlns:p14="http://schemas.microsoft.com/office/powerpoint/2010/main" val="369028943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D3280C-D8F0-4148-8E8B-AA197088D2EE}" type="datetimeFigureOut">
              <a:rPr lang="en-US" smtClean="0"/>
              <a:t>9/3/2015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smtClean="0"/>
              <a:t>Weekly Beginning Experience </a:t>
            </a:r>
            <a:r>
              <a:rPr lang="en-US" dirty="0" err="1" smtClean="0"/>
              <a:t>programme</a:t>
            </a: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61677E-8169-43AB-B282-B53236BBEB96}" type="slidenum">
              <a:rPr lang="en-US" smtClean="0"/>
              <a:t>‹#›</a:t>
            </a:fld>
            <a:endParaRPr lang="en-US" dirty="0"/>
          </a:p>
        </p:txBody>
      </p:sp>
    </p:spTree>
    <p:extLst>
      <p:ext uri="{BB962C8B-B14F-4D97-AF65-F5344CB8AC3E}">
        <p14:creationId xmlns:p14="http://schemas.microsoft.com/office/powerpoint/2010/main" val="96659037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10"/>
          </p:nvPr>
        </p:nvSpPr>
        <p:spPr/>
        <p:txBody>
          <a:bodyPr/>
          <a:lstStyle/>
          <a:p>
            <a:r>
              <a:rPr lang="en-US" dirty="0" smtClean="0"/>
              <a:t>Weekly Beginning Experience </a:t>
            </a:r>
            <a:r>
              <a:rPr lang="en-US" dirty="0" err="1" smtClean="0"/>
              <a:t>programme</a:t>
            </a:r>
            <a:endParaRPr lang="en-US" dirty="0"/>
          </a:p>
        </p:txBody>
      </p:sp>
      <p:sp>
        <p:nvSpPr>
          <p:cNvPr id="5" name="Slide Number Placeholder 4"/>
          <p:cNvSpPr>
            <a:spLocks noGrp="1"/>
          </p:cNvSpPr>
          <p:nvPr>
            <p:ph type="sldNum" sz="quarter" idx="11"/>
          </p:nvPr>
        </p:nvSpPr>
        <p:spPr/>
        <p:txBody>
          <a:bodyPr/>
          <a:lstStyle/>
          <a:p>
            <a:fld id="{BA61677E-8169-43AB-B282-B53236BBEB96}" type="slidenum">
              <a:rPr lang="en-US" smtClean="0"/>
              <a:t>1</a:t>
            </a:fld>
            <a:endParaRPr lang="en-US" dirty="0"/>
          </a:p>
        </p:txBody>
      </p:sp>
    </p:spTree>
    <p:extLst>
      <p:ext uri="{BB962C8B-B14F-4D97-AF65-F5344CB8AC3E}">
        <p14:creationId xmlns:p14="http://schemas.microsoft.com/office/powerpoint/2010/main" val="232329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10"/>
          </p:nvPr>
        </p:nvSpPr>
        <p:spPr/>
        <p:txBody>
          <a:bodyPr/>
          <a:lstStyle/>
          <a:p>
            <a:r>
              <a:rPr lang="en-US" dirty="0" smtClean="0"/>
              <a:t>Weekly Beginning Experience </a:t>
            </a:r>
            <a:r>
              <a:rPr lang="en-US" dirty="0" err="1" smtClean="0"/>
              <a:t>programme</a:t>
            </a:r>
            <a:endParaRPr lang="en-US" dirty="0"/>
          </a:p>
        </p:txBody>
      </p:sp>
      <p:sp>
        <p:nvSpPr>
          <p:cNvPr id="5" name="Slide Number Placeholder 4"/>
          <p:cNvSpPr>
            <a:spLocks noGrp="1"/>
          </p:cNvSpPr>
          <p:nvPr>
            <p:ph type="sldNum" sz="quarter" idx="11"/>
          </p:nvPr>
        </p:nvSpPr>
        <p:spPr/>
        <p:txBody>
          <a:bodyPr/>
          <a:lstStyle/>
          <a:p>
            <a:fld id="{BA61677E-8169-43AB-B282-B53236BBEB96}" type="slidenum">
              <a:rPr lang="en-US" smtClean="0"/>
              <a:t>2</a:t>
            </a:fld>
            <a:endParaRPr lang="en-US" dirty="0"/>
          </a:p>
        </p:txBody>
      </p:sp>
    </p:spTree>
    <p:extLst>
      <p:ext uri="{BB962C8B-B14F-4D97-AF65-F5344CB8AC3E}">
        <p14:creationId xmlns:p14="http://schemas.microsoft.com/office/powerpoint/2010/main" val="116284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FE8149-555D-463B-95C7-08E7373510DC}" type="datetime1">
              <a:rPr lang="en-US" smtClean="0"/>
              <a:t>9/3/2015</a:t>
            </a:fld>
            <a:endParaRPr lang="en-US" dirty="0"/>
          </a:p>
        </p:txBody>
      </p:sp>
      <p:sp>
        <p:nvSpPr>
          <p:cNvPr id="5" name="Footer Placeholder 4"/>
          <p:cNvSpPr>
            <a:spLocks noGrp="1"/>
          </p:cNvSpPr>
          <p:nvPr>
            <p:ph type="ftr" sz="quarter" idx="11"/>
          </p:nvPr>
        </p:nvSpPr>
        <p:spPr/>
        <p:txBody>
          <a:bodyPr/>
          <a:lstStyle/>
          <a:p>
            <a:r>
              <a:rPr lang="en-GB" smtClean="0"/>
              <a:t>BE Regional Conference August 2015</a:t>
            </a:r>
            <a:endParaRPr lang="en-US" dirty="0"/>
          </a:p>
        </p:txBody>
      </p:sp>
      <p:sp>
        <p:nvSpPr>
          <p:cNvPr id="6" name="Slide Number Placeholder 5"/>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94C183-5341-4070-9104-38DE13538EB1}" type="datetime1">
              <a:rPr lang="en-US" smtClean="0"/>
              <a:t>9/3/2015</a:t>
            </a:fld>
            <a:endParaRPr lang="en-US" dirty="0"/>
          </a:p>
        </p:txBody>
      </p:sp>
      <p:sp>
        <p:nvSpPr>
          <p:cNvPr id="5" name="Footer Placeholder 4"/>
          <p:cNvSpPr>
            <a:spLocks noGrp="1"/>
          </p:cNvSpPr>
          <p:nvPr>
            <p:ph type="ftr" sz="quarter" idx="11"/>
          </p:nvPr>
        </p:nvSpPr>
        <p:spPr/>
        <p:txBody>
          <a:bodyPr/>
          <a:lstStyle/>
          <a:p>
            <a:r>
              <a:rPr lang="en-GB" smtClean="0"/>
              <a:t>BE Regional Conference August 2015</a:t>
            </a:r>
            <a:endParaRPr lang="en-US" dirty="0"/>
          </a:p>
        </p:txBody>
      </p:sp>
      <p:sp>
        <p:nvSpPr>
          <p:cNvPr id="6" name="Slide Number Placeholder 5"/>
          <p:cNvSpPr>
            <a:spLocks noGrp="1"/>
          </p:cNvSpPr>
          <p:nvPr>
            <p:ph type="sldNum" sz="quarter" idx="12"/>
          </p:nvPr>
        </p:nvSpPr>
        <p:spPr/>
        <p:txBody>
          <a:bodyPr/>
          <a:lstStyle/>
          <a:p>
            <a:fld id="{4DED87C8-0F0F-4723-A9E7-F0457593893B}" type="slidenum">
              <a:rPr lang="en-US" smtClean="0"/>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169C33-1C49-481A-BACD-354A9FD7DD38}" type="datetime1">
              <a:rPr lang="en-US" smtClean="0"/>
              <a:t>9/3/2015</a:t>
            </a:fld>
            <a:endParaRPr lang="en-US" dirty="0"/>
          </a:p>
        </p:txBody>
      </p:sp>
      <p:sp>
        <p:nvSpPr>
          <p:cNvPr id="5" name="Footer Placeholder 4"/>
          <p:cNvSpPr>
            <a:spLocks noGrp="1"/>
          </p:cNvSpPr>
          <p:nvPr>
            <p:ph type="ftr" sz="quarter" idx="11"/>
          </p:nvPr>
        </p:nvSpPr>
        <p:spPr/>
        <p:txBody>
          <a:bodyPr/>
          <a:lstStyle/>
          <a:p>
            <a:r>
              <a:rPr lang="en-GB" smtClean="0"/>
              <a:t>BE Regional Conference August 2015</a:t>
            </a:r>
            <a:endParaRPr lang="en-US" dirty="0"/>
          </a:p>
        </p:txBody>
      </p:sp>
      <p:sp>
        <p:nvSpPr>
          <p:cNvPr id="6" name="Slide Number Placeholder 5"/>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01382F6-15AB-43E1-84AD-E994339DEDB5}" type="datetime1">
              <a:rPr lang="en-US" smtClean="0"/>
              <a:t>9/3/2015</a:t>
            </a:fld>
            <a:endParaRPr lang="en-US" dirty="0"/>
          </a:p>
        </p:txBody>
      </p:sp>
      <p:sp>
        <p:nvSpPr>
          <p:cNvPr id="6" name="Footer Placeholder 5"/>
          <p:cNvSpPr>
            <a:spLocks noGrp="1"/>
          </p:cNvSpPr>
          <p:nvPr>
            <p:ph type="ftr" sz="quarter" idx="11"/>
          </p:nvPr>
        </p:nvSpPr>
        <p:spPr/>
        <p:txBody>
          <a:bodyPr/>
          <a:lstStyle/>
          <a:p>
            <a:r>
              <a:rPr lang="en-GB" smtClean="0"/>
              <a:t>BE Regional Conference August 2015</a:t>
            </a:r>
            <a:endParaRPr lang="en-US" dirty="0"/>
          </a:p>
        </p:txBody>
      </p:sp>
      <p:sp>
        <p:nvSpPr>
          <p:cNvPr id="7" name="Slide Number Placeholder 6"/>
          <p:cNvSpPr>
            <a:spLocks noGrp="1"/>
          </p:cNvSpPr>
          <p:nvPr>
            <p:ph type="sldNum" sz="quarter" idx="12"/>
          </p:nvPr>
        </p:nvSpPr>
        <p:spPr/>
        <p:txBody>
          <a:bodyPr/>
          <a:lstStyle/>
          <a:p>
            <a:fld id="{4DED87C8-0F0F-4723-A9E7-F0457593893B}" type="slidenum">
              <a:rPr lang="en-US" smtClean="0"/>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FA0494-36A6-437E-ADC1-B67068EBA0CA}" type="datetime1">
              <a:rPr lang="en-US" smtClean="0"/>
              <a:t>9/3/2015</a:t>
            </a:fld>
            <a:endParaRPr lang="en-US" dirty="0"/>
          </a:p>
        </p:txBody>
      </p:sp>
      <p:sp>
        <p:nvSpPr>
          <p:cNvPr id="8" name="Footer Placeholder 7"/>
          <p:cNvSpPr>
            <a:spLocks noGrp="1"/>
          </p:cNvSpPr>
          <p:nvPr>
            <p:ph type="ftr" sz="quarter" idx="11"/>
          </p:nvPr>
        </p:nvSpPr>
        <p:spPr/>
        <p:txBody>
          <a:bodyPr/>
          <a:lstStyle/>
          <a:p>
            <a:r>
              <a:rPr lang="en-GB" smtClean="0"/>
              <a:t>BE Regional Conference August 2015</a:t>
            </a:r>
            <a:endParaRPr lang="en-US" dirty="0"/>
          </a:p>
        </p:txBody>
      </p:sp>
      <p:sp>
        <p:nvSpPr>
          <p:cNvPr id="9" name="Slide Number Placeholder 8"/>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AD8206-E869-43ED-A9EA-F5106D0A5F73}" type="datetime1">
              <a:rPr lang="en-US" smtClean="0"/>
              <a:t>9/3/2015</a:t>
            </a:fld>
            <a:endParaRPr lang="en-US" dirty="0"/>
          </a:p>
        </p:txBody>
      </p:sp>
      <p:sp>
        <p:nvSpPr>
          <p:cNvPr id="4" name="Footer Placeholder 3"/>
          <p:cNvSpPr>
            <a:spLocks noGrp="1"/>
          </p:cNvSpPr>
          <p:nvPr>
            <p:ph type="ftr" sz="quarter" idx="11"/>
          </p:nvPr>
        </p:nvSpPr>
        <p:spPr/>
        <p:txBody>
          <a:bodyPr/>
          <a:lstStyle/>
          <a:p>
            <a:r>
              <a:rPr lang="en-GB" smtClean="0"/>
              <a:t>BE Regional Conference August 2015</a:t>
            </a:r>
            <a:endParaRPr lang="en-US" dirty="0"/>
          </a:p>
        </p:txBody>
      </p:sp>
      <p:sp>
        <p:nvSpPr>
          <p:cNvPr id="5" name="Slide Number Placeholder 4"/>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078DBF76-5F72-4388-9D97-BD3AD4F4766C}" type="datetime1">
              <a:rPr lang="en-US" smtClean="0"/>
              <a:t>9/3/2015</a:t>
            </a:fld>
            <a:endParaRPr lang="en-US" dirty="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CCAAE960-E9CE-4649-BB80-94861E66CFC9}" type="datetime1">
              <a:rPr lang="en-US" smtClean="0"/>
              <a:t>9/3/2015</a:t>
            </a:fld>
            <a:endParaRPr lang="en-US" dirty="0"/>
          </a:p>
        </p:txBody>
      </p:sp>
      <p:sp>
        <p:nvSpPr>
          <p:cNvPr id="6" name="Footer Placeholder 5"/>
          <p:cNvSpPr>
            <a:spLocks noGrp="1"/>
          </p:cNvSpPr>
          <p:nvPr>
            <p:ph type="ftr" sz="quarter" idx="11"/>
          </p:nvPr>
        </p:nvSpPr>
        <p:spPr/>
        <p:txBody>
          <a:bodyPr/>
          <a:lstStyle/>
          <a:p>
            <a:r>
              <a:rPr lang="en-GB" smtClean="0"/>
              <a:t>BE Regional Conference August 2015</a:t>
            </a:r>
            <a:endParaRPr lang="en-US" dirty="0"/>
          </a:p>
        </p:txBody>
      </p:sp>
      <p:sp>
        <p:nvSpPr>
          <p:cNvPr id="7" name="Slide Number Placeholder 6"/>
          <p:cNvSpPr>
            <a:spLocks noGrp="1"/>
          </p:cNvSpPr>
          <p:nvPr>
            <p:ph type="sldNum" sz="quarter" idx="12"/>
          </p:nvPr>
        </p:nvSpPr>
        <p:spPr/>
        <p:txBody>
          <a:bodyPr/>
          <a:lstStyle/>
          <a:p>
            <a:fld id="{4DED87C8-0F0F-4723-A9E7-F0457593893B}" type="slidenum">
              <a:rPr lang="en-US" smtClean="0"/>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BC06F3-4B28-461A-9C10-F47D44CB8BEA}" type="datetime1">
              <a:rPr lang="en-US" smtClean="0"/>
              <a:t>9/3/2015</a:t>
            </a:fld>
            <a:endParaRPr lang="en-US" dirty="0"/>
          </a:p>
        </p:txBody>
      </p:sp>
      <p:sp>
        <p:nvSpPr>
          <p:cNvPr id="6" name="Footer Placeholder 5"/>
          <p:cNvSpPr>
            <a:spLocks noGrp="1"/>
          </p:cNvSpPr>
          <p:nvPr>
            <p:ph type="ftr" sz="quarter" idx="11"/>
          </p:nvPr>
        </p:nvSpPr>
        <p:spPr/>
        <p:txBody>
          <a:bodyPr/>
          <a:lstStyle/>
          <a:p>
            <a:r>
              <a:rPr lang="en-GB" smtClean="0"/>
              <a:t>BE Regional Conference August 2015</a:t>
            </a:r>
            <a:endParaRPr lang="en-US" dirty="0"/>
          </a:p>
        </p:txBody>
      </p:sp>
      <p:sp>
        <p:nvSpPr>
          <p:cNvPr id="7" name="Slide Number Placeholder 6"/>
          <p:cNvSpPr>
            <a:spLocks noGrp="1"/>
          </p:cNvSpPr>
          <p:nvPr>
            <p:ph type="sldNum" sz="quarter" idx="12"/>
          </p:nvPr>
        </p:nvSpPr>
        <p:spPr/>
        <p:txBody>
          <a:bodyPr/>
          <a:lstStyle/>
          <a:p>
            <a:fld id="{4DED87C8-0F0F-4723-A9E7-F0457593893B}" type="slidenum">
              <a:rPr lang="en-US" smtClean="0"/>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65E64-DB81-451C-80AD-B941160C3A52}" type="datetime1">
              <a:rPr lang="en-US" smtClean="0"/>
              <a:t>9/3/2015</a:t>
            </a:fld>
            <a:endParaRPr lang="en-US" dirty="0"/>
          </a:p>
        </p:txBody>
      </p:sp>
      <p:sp>
        <p:nvSpPr>
          <p:cNvPr id="5" name="Footer Placeholder 4"/>
          <p:cNvSpPr>
            <a:spLocks noGrp="1"/>
          </p:cNvSpPr>
          <p:nvPr>
            <p:ph type="ftr" sz="quarter" idx="11"/>
          </p:nvPr>
        </p:nvSpPr>
        <p:spPr/>
        <p:txBody>
          <a:bodyPr/>
          <a:lstStyle/>
          <a:p>
            <a:r>
              <a:rPr lang="en-GB" smtClean="0"/>
              <a:t>BE Regional Conference August 2015</a:t>
            </a:r>
            <a:endParaRPr lang="en-US" dirty="0"/>
          </a:p>
        </p:txBody>
      </p:sp>
      <p:sp>
        <p:nvSpPr>
          <p:cNvPr id="6" name="Slide Number Placeholder 5"/>
          <p:cNvSpPr>
            <a:spLocks noGrp="1"/>
          </p:cNvSpPr>
          <p:nvPr>
            <p:ph type="sldNum" sz="quarter" idx="12"/>
          </p:nvPr>
        </p:nvSpPr>
        <p:spPr/>
        <p:txBody>
          <a:bodyPr/>
          <a:lstStyle/>
          <a:p>
            <a:fld id="{4DED87C8-0F0F-4723-A9E7-F0457593893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E75AA34F-E930-4F7D-AD96-0E43DB7245BF}" type="datetime1">
              <a:rPr lang="en-US" smtClean="0"/>
              <a:t>9/3/2015</a:t>
            </a:fld>
            <a:endParaRPr lang="en-US" dirty="0"/>
          </a:p>
        </p:txBody>
      </p:sp>
      <p:sp>
        <p:nvSpPr>
          <p:cNvPr id="5" name="Footer Placeholder 4"/>
          <p:cNvSpPr>
            <a:spLocks noGrp="1"/>
          </p:cNvSpPr>
          <p:nvPr>
            <p:ph type="ftr" sz="quarter" idx="11"/>
          </p:nvPr>
        </p:nvSpPr>
        <p:spPr/>
        <p:txBody>
          <a:bodyPr/>
          <a:lstStyle/>
          <a:p>
            <a:r>
              <a:rPr lang="en-GB" smtClean="0"/>
              <a:t>BE Regional Conference August 2015</a:t>
            </a:r>
            <a:endParaRPr lang="en-US" dirty="0"/>
          </a:p>
        </p:txBody>
      </p:sp>
      <p:sp>
        <p:nvSpPr>
          <p:cNvPr id="6" name="Slide Number Placeholder 5"/>
          <p:cNvSpPr>
            <a:spLocks noGrp="1"/>
          </p:cNvSpPr>
          <p:nvPr>
            <p:ph type="sldNum" sz="quarter" idx="12"/>
          </p:nvPr>
        </p:nvSpPr>
        <p:spPr/>
        <p:txBody>
          <a:bodyPr/>
          <a:lstStyle/>
          <a:p>
            <a:fld id="{4DED87C8-0F0F-4723-A9E7-F0457593893B}" type="slidenum">
              <a:rPr lang="en-US" smtClean="0"/>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89F3203-F03F-4851-AFB9-98C62854AAE8}" type="datetime1">
              <a:rPr lang="en-US" smtClean="0"/>
              <a:t>9/3/2015</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en-GB" smtClean="0"/>
              <a:t>BE Regional Conference August 2015</a:t>
            </a:r>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DED87C8-0F0F-4723-A9E7-F0457593893B}" type="slidenum">
              <a:rPr lang="en-US" smtClean="0"/>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humanmetrics.com/cgi-win/jtypes2.as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tress.about.com/library/perfectionism/bl_perfectionism_quiz.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thumbs.dreamstime.com/z/middle-aged-man-eating-fresh-fruit-salad-7873718.jpg" TargetMode="External"/><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hyperlink" Target="http://www.google.ca/url?sa=i&amp;rct=j&amp;q=&amp;esrc=s&amp;frm=1&amp;source=images&amp;cd=&amp;cad=rja&amp;uact=8&amp;docid=2rjVlRv1vIupUM&amp;tbnid=oIOjhsfeACfF_M:&amp;ved=0CAUQjRw&amp;url=http://corinabacalu.blogspot.com/2012/03/potluck-2-martie-2012.html&amp;ei=2bjGU8XpI6uwigK374HgAg&amp;bvm=bv.71198958,d.cGU&amp;psig=AFQjCNG3MbQZ_f4L2tumvYpUHVJevocm0g&amp;ust=1405618727483368"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www.google.ca/url?sa=i&amp;rct=j&amp;q=&amp;esrc=s&amp;frm=1&amp;source=images&amp;cd=&amp;cad=rja&amp;uact=8&amp;docid=ycgIMjxQZG6YxM&amp;tbnid=qr0OkX7ie0KgjM:&amp;ved=0CAUQjRw&amp;url=http://wallpapersus.com/delicious-pizza/&amp;ei=4LnGU9z5EoSGjALfmYDQAg&amp;bvm=bv.71198958,d.cGU&amp;psig=AFQjCNFwRLcRpJrolURkHTG3X0U0j6ggkQ&amp;ust=1405619031037523" TargetMode="External"/><Relationship Id="rId4" Type="http://schemas.openxmlformats.org/officeDocument/2006/relationships/image" Target="../media/image16.jpeg"/><Relationship Id="rId9"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457200"/>
            <a:ext cx="6324600" cy="600076"/>
          </a:xfrm>
        </p:spPr>
        <p:txBody>
          <a:bodyPr>
            <a:noAutofit/>
          </a:bodyPr>
          <a:lstStyle/>
          <a:p>
            <a:r>
              <a:rPr lang="en-US" sz="4000"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BUILDING HAPPINESS</a:t>
            </a:r>
            <a:endParaRPr lang="en-US" sz="4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5291" y="1371600"/>
            <a:ext cx="4762500"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752600" y="6019800"/>
            <a:ext cx="5853914" cy="923330"/>
          </a:xfrm>
          <a:prstGeom prst="rect">
            <a:avLst/>
          </a:prstGeom>
          <a:noFill/>
        </p:spPr>
        <p:txBody>
          <a:bodyPr wrap="square" rtlCol="0">
            <a:spAutoFit/>
          </a:bodyPr>
          <a:lstStyle/>
          <a:p>
            <a:pPr algn="ctr"/>
            <a:r>
              <a:rPr lang="en-GB" b="1" dirty="0">
                <a:solidFill>
                  <a:schemeClr val="accent6">
                    <a:lumMod val="75000"/>
                  </a:schemeClr>
                </a:solidFill>
              </a:rPr>
              <a:t>Beginning Experience Regional Conference </a:t>
            </a:r>
            <a:r>
              <a:rPr lang="en-GB" b="1" dirty="0" smtClean="0">
                <a:solidFill>
                  <a:schemeClr val="accent6">
                    <a:lumMod val="75000"/>
                  </a:schemeClr>
                </a:solidFill>
              </a:rPr>
              <a:t>2015</a:t>
            </a:r>
          </a:p>
          <a:p>
            <a:pPr algn="ctr"/>
            <a:r>
              <a:rPr lang="en-GB" b="1" dirty="0" smtClean="0">
                <a:solidFill>
                  <a:schemeClr val="accent6">
                    <a:lumMod val="75000"/>
                  </a:schemeClr>
                </a:solidFill>
              </a:rPr>
              <a:t>Maura Heaney &amp; Sandra Cromey</a:t>
            </a:r>
          </a:p>
          <a:p>
            <a:pPr algn="ctr"/>
            <a:r>
              <a:rPr lang="en-GB" b="1" dirty="0">
                <a:solidFill>
                  <a:schemeClr val="accent6">
                    <a:lumMod val="75000"/>
                  </a:schemeClr>
                </a:solidFill>
              </a:rPr>
              <a:t>With thanks to Lise </a:t>
            </a:r>
            <a:r>
              <a:rPr lang="en-GB" b="1" dirty="0" smtClean="0">
                <a:solidFill>
                  <a:schemeClr val="accent6">
                    <a:lumMod val="75000"/>
                  </a:schemeClr>
                </a:solidFill>
              </a:rPr>
              <a:t>Desrochers, Winnipeg</a:t>
            </a:r>
            <a:endParaRPr lang="en-GB" b="1" dirty="0">
              <a:solidFill>
                <a:schemeClr val="accent6">
                  <a:lumMod val="75000"/>
                </a:schemeClr>
              </a:solidFill>
            </a:endParaRPr>
          </a:p>
        </p:txBody>
      </p:sp>
    </p:spTree>
    <p:extLst>
      <p:ext uri="{BB962C8B-B14F-4D97-AF65-F5344CB8AC3E}">
        <p14:creationId xmlns:p14="http://schemas.microsoft.com/office/powerpoint/2010/main" val="1704842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70912"/>
            <a:ext cx="7408333" cy="3992563"/>
          </a:xfrm>
        </p:spPr>
        <p:txBody>
          <a:bodyPr>
            <a:normAutofit fontScale="92500" lnSpcReduction="10000"/>
          </a:bodyPr>
          <a:lstStyle/>
          <a:p>
            <a:pPr>
              <a:spcAft>
                <a:spcPts val="600"/>
              </a:spcAft>
            </a:pPr>
            <a:r>
              <a:rPr lang="en-US" dirty="0" smtClean="0"/>
              <a:t>Facilitator manual – Manual for </a:t>
            </a:r>
            <a:r>
              <a:rPr lang="en-US" dirty="0" err="1" smtClean="0"/>
              <a:t>programme</a:t>
            </a:r>
            <a:r>
              <a:rPr lang="en-US" dirty="0" smtClean="0"/>
              <a:t> Presentation</a:t>
            </a:r>
          </a:p>
          <a:p>
            <a:pPr>
              <a:spcAft>
                <a:spcPts val="600"/>
              </a:spcAft>
            </a:pPr>
            <a:r>
              <a:rPr lang="en-US" dirty="0" smtClean="0"/>
              <a:t>Workbook for Participants</a:t>
            </a:r>
            <a:endParaRPr lang="en-US" dirty="0"/>
          </a:p>
          <a:p>
            <a:pPr>
              <a:spcAft>
                <a:spcPts val="600"/>
              </a:spcAft>
            </a:pPr>
            <a:r>
              <a:rPr lang="en-US" dirty="0"/>
              <a:t>10 </a:t>
            </a:r>
            <a:r>
              <a:rPr lang="en-US" dirty="0" smtClean="0"/>
              <a:t>week </a:t>
            </a:r>
            <a:r>
              <a:rPr lang="en-US" dirty="0" err="1" smtClean="0"/>
              <a:t>programme</a:t>
            </a:r>
            <a:r>
              <a:rPr lang="en-US" dirty="0" smtClean="0"/>
              <a:t> - 2 </a:t>
            </a:r>
            <a:r>
              <a:rPr lang="en-US" dirty="0"/>
              <a:t>hour </a:t>
            </a:r>
            <a:r>
              <a:rPr lang="en-US" dirty="0" smtClean="0"/>
              <a:t>sessions</a:t>
            </a:r>
          </a:p>
          <a:p>
            <a:pPr lvl="2">
              <a:spcAft>
                <a:spcPts val="600"/>
              </a:spcAft>
              <a:buFont typeface="Arial" panose="020B0604020202020204" pitchFamily="34" charset="0"/>
              <a:buChar char="•"/>
            </a:pPr>
            <a:r>
              <a:rPr lang="en-US" sz="2200" dirty="0"/>
              <a:t>Large group </a:t>
            </a:r>
            <a:r>
              <a:rPr lang="en-US" sz="2200" dirty="0" smtClean="0"/>
              <a:t>welcome, scripture reading and prayer</a:t>
            </a:r>
          </a:p>
          <a:p>
            <a:pPr lvl="2">
              <a:spcAft>
                <a:spcPts val="600"/>
              </a:spcAft>
              <a:buFont typeface="Arial" panose="020B0604020202020204" pitchFamily="34" charset="0"/>
              <a:buChar char="•"/>
            </a:pPr>
            <a:r>
              <a:rPr lang="en-US" sz="2200" dirty="0" smtClean="0"/>
              <a:t>Large group topic reading</a:t>
            </a:r>
          </a:p>
          <a:p>
            <a:pPr lvl="2">
              <a:spcAft>
                <a:spcPts val="600"/>
              </a:spcAft>
              <a:buFont typeface="Arial" panose="020B0604020202020204" pitchFamily="34" charset="0"/>
              <a:buChar char="•"/>
            </a:pPr>
            <a:r>
              <a:rPr lang="en-US" sz="2200" dirty="0" smtClean="0"/>
              <a:t>Play song/music related to the session’s topic</a:t>
            </a:r>
            <a:endParaRPr lang="en-US" sz="2200" dirty="0"/>
          </a:p>
          <a:p>
            <a:pPr lvl="2">
              <a:spcAft>
                <a:spcPts val="600"/>
              </a:spcAft>
              <a:buFont typeface="Arial" panose="020B0604020202020204" pitchFamily="34" charset="0"/>
              <a:buChar char="•"/>
            </a:pPr>
            <a:r>
              <a:rPr lang="en-US" sz="2200" dirty="0"/>
              <a:t>Personal time – answering questions</a:t>
            </a:r>
          </a:p>
          <a:p>
            <a:pPr lvl="2">
              <a:spcAft>
                <a:spcPts val="600"/>
              </a:spcAft>
              <a:buFont typeface="Arial" panose="020B0604020202020204" pitchFamily="34" charset="0"/>
              <a:buChar char="•"/>
            </a:pPr>
            <a:r>
              <a:rPr lang="en-US" sz="2200" dirty="0"/>
              <a:t>Small group </a:t>
            </a:r>
            <a:r>
              <a:rPr lang="en-US" sz="2200" dirty="0" smtClean="0"/>
              <a:t>discussion</a:t>
            </a:r>
          </a:p>
          <a:p>
            <a:pPr lvl="2">
              <a:spcAft>
                <a:spcPts val="600"/>
              </a:spcAft>
              <a:buFont typeface="Arial" panose="020B0604020202020204" pitchFamily="34" charset="0"/>
              <a:buChar char="•"/>
            </a:pPr>
            <a:r>
              <a:rPr lang="en-US" sz="2200" dirty="0" smtClean="0"/>
              <a:t>Closing prayer</a:t>
            </a:r>
            <a:endParaRPr lang="en-US" sz="2200" dirty="0"/>
          </a:p>
          <a:p>
            <a:pPr lvl="1">
              <a:spcAft>
                <a:spcPts val="600"/>
              </a:spcAft>
            </a:pPr>
            <a:endParaRPr lang="en-US" dirty="0"/>
          </a:p>
          <a:p>
            <a:endParaRPr lang="en-US"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2</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a:t>
            </a:r>
            <a:br>
              <a:rPr lang="en-US" dirty="0" smtClean="0"/>
            </a:br>
            <a:r>
              <a:rPr lang="en-US" dirty="0" smtClean="0"/>
              <a:t>Tools and Design </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programmeme</a:t>
            </a:r>
            <a:endParaRPr lang="en-US" dirty="0"/>
          </a:p>
        </p:txBody>
      </p:sp>
      <p:pic>
        <p:nvPicPr>
          <p:cNvPr id="3074" name="Picture 2" descr="http://chicago.medicine.uic.edu/UserFiles/Servers/Server_442934/Image/DME/manu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737" y="3962399"/>
            <a:ext cx="1428750"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62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59143" lvl="1" indent="-457200">
              <a:spcAft>
                <a:spcPts val="600"/>
              </a:spcAft>
              <a:buFont typeface="+mj-lt"/>
              <a:buAutoNum type="arabicPeriod"/>
            </a:pPr>
            <a:r>
              <a:rPr lang="en-US" sz="3200" dirty="0" smtClean="0">
                <a:solidFill>
                  <a:schemeClr val="tx2">
                    <a:lumMod val="50000"/>
                  </a:schemeClr>
                </a:solidFill>
              </a:rPr>
              <a:t>Stress &amp; Relaxation</a:t>
            </a:r>
          </a:p>
          <a:p>
            <a:pPr marL="759143" lvl="1" indent="-457200">
              <a:spcAft>
                <a:spcPts val="600"/>
              </a:spcAft>
              <a:buFont typeface="+mj-lt"/>
              <a:buAutoNum type="arabicPeriod"/>
            </a:pPr>
            <a:r>
              <a:rPr lang="en-US" sz="3200" dirty="0" smtClean="0">
                <a:solidFill>
                  <a:schemeClr val="tx2">
                    <a:lumMod val="50000"/>
                  </a:schemeClr>
                </a:solidFill>
              </a:rPr>
              <a:t>Self Acceptance</a:t>
            </a:r>
          </a:p>
          <a:p>
            <a:pPr marL="759143" lvl="1" indent="-457200">
              <a:spcAft>
                <a:spcPts val="600"/>
              </a:spcAft>
              <a:buFont typeface="+mj-lt"/>
              <a:buAutoNum type="arabicPeriod"/>
            </a:pPr>
            <a:r>
              <a:rPr lang="en-US" sz="3200" dirty="0" smtClean="0">
                <a:solidFill>
                  <a:schemeClr val="tx2">
                    <a:lumMod val="50000"/>
                  </a:schemeClr>
                </a:solidFill>
              </a:rPr>
              <a:t>Boundaries</a:t>
            </a:r>
          </a:p>
          <a:p>
            <a:pPr marL="759143" lvl="1" indent="-457200">
              <a:spcAft>
                <a:spcPts val="600"/>
              </a:spcAft>
              <a:buFont typeface="+mj-lt"/>
              <a:buAutoNum type="arabicPeriod"/>
            </a:pPr>
            <a:r>
              <a:rPr lang="en-US" sz="3200" dirty="0" smtClean="0">
                <a:solidFill>
                  <a:schemeClr val="tx2">
                    <a:lumMod val="50000"/>
                  </a:schemeClr>
                </a:solidFill>
              </a:rPr>
              <a:t>Feelings and Happiness</a:t>
            </a:r>
          </a:p>
          <a:p>
            <a:pPr marL="759143" lvl="1" indent="-457200">
              <a:spcAft>
                <a:spcPts val="600"/>
              </a:spcAft>
              <a:buFont typeface="+mj-lt"/>
              <a:buAutoNum type="arabicPeriod"/>
            </a:pPr>
            <a:r>
              <a:rPr lang="en-US" sz="3200" dirty="0" smtClean="0">
                <a:solidFill>
                  <a:schemeClr val="tx2">
                    <a:lumMod val="50000"/>
                  </a:schemeClr>
                </a:solidFill>
              </a:rPr>
              <a:t>Enjoying a Balanced Life</a:t>
            </a:r>
            <a:endParaRPr lang="en-US" sz="3200" dirty="0">
              <a:solidFill>
                <a:schemeClr val="tx2">
                  <a:lumMod val="50000"/>
                </a:schemeClr>
              </a:solidFill>
            </a:endParaRPr>
          </a:p>
          <a:p>
            <a:endParaRPr lang="en-US"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3</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Topics</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Tree>
    <p:extLst>
      <p:ext uri="{BB962C8B-B14F-4D97-AF65-F5344CB8AC3E}">
        <p14:creationId xmlns:p14="http://schemas.microsoft.com/office/powerpoint/2010/main" val="174549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580">
                                          <p:stCondLst>
                                            <p:cond delay="0"/>
                                          </p:stCondLst>
                                        </p:cTn>
                                        <p:tgtEl>
                                          <p:spTgt spid="2">
                                            <p:txEl>
                                              <p:pRg st="1" end="1"/>
                                            </p:txEl>
                                          </p:spTgt>
                                        </p:tgtEl>
                                      </p:cBhvr>
                                    </p:animEffect>
                                    <p:anim calcmode="lin" valueType="num">
                                      <p:cBhvr>
                                        <p:cTn id="26"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1" end="1"/>
                                            </p:txEl>
                                          </p:spTgt>
                                        </p:tgtEl>
                                      </p:cBhvr>
                                      <p:to x="100000" y="60000"/>
                                    </p:animScale>
                                    <p:animScale>
                                      <p:cBhvr>
                                        <p:cTn id="32" dur="166" decel="50000">
                                          <p:stCondLst>
                                            <p:cond delay="676"/>
                                          </p:stCondLst>
                                        </p:cTn>
                                        <p:tgtEl>
                                          <p:spTgt spid="2">
                                            <p:txEl>
                                              <p:pRg st="1" end="1"/>
                                            </p:txEl>
                                          </p:spTgt>
                                        </p:tgtEl>
                                      </p:cBhvr>
                                      <p:to x="100000" y="100000"/>
                                    </p:animScale>
                                    <p:animScale>
                                      <p:cBhvr>
                                        <p:cTn id="33" dur="26">
                                          <p:stCondLst>
                                            <p:cond delay="1312"/>
                                          </p:stCondLst>
                                        </p:cTn>
                                        <p:tgtEl>
                                          <p:spTgt spid="2">
                                            <p:txEl>
                                              <p:pRg st="1" end="1"/>
                                            </p:txEl>
                                          </p:spTgt>
                                        </p:tgtEl>
                                      </p:cBhvr>
                                      <p:to x="100000" y="80000"/>
                                    </p:animScale>
                                    <p:animScale>
                                      <p:cBhvr>
                                        <p:cTn id="34" dur="166" decel="50000">
                                          <p:stCondLst>
                                            <p:cond delay="1338"/>
                                          </p:stCondLst>
                                        </p:cTn>
                                        <p:tgtEl>
                                          <p:spTgt spid="2">
                                            <p:txEl>
                                              <p:pRg st="1" end="1"/>
                                            </p:txEl>
                                          </p:spTgt>
                                        </p:tgtEl>
                                      </p:cBhvr>
                                      <p:to x="100000" y="100000"/>
                                    </p:animScale>
                                    <p:animScale>
                                      <p:cBhvr>
                                        <p:cTn id="35" dur="26">
                                          <p:stCondLst>
                                            <p:cond delay="1642"/>
                                          </p:stCondLst>
                                        </p:cTn>
                                        <p:tgtEl>
                                          <p:spTgt spid="2">
                                            <p:txEl>
                                              <p:pRg st="1" end="1"/>
                                            </p:txEl>
                                          </p:spTgt>
                                        </p:tgtEl>
                                      </p:cBhvr>
                                      <p:to x="100000" y="90000"/>
                                    </p:animScale>
                                    <p:animScale>
                                      <p:cBhvr>
                                        <p:cTn id="36" dur="166" decel="50000">
                                          <p:stCondLst>
                                            <p:cond delay="1668"/>
                                          </p:stCondLst>
                                        </p:cTn>
                                        <p:tgtEl>
                                          <p:spTgt spid="2">
                                            <p:txEl>
                                              <p:pRg st="1" end="1"/>
                                            </p:txEl>
                                          </p:spTgt>
                                        </p:tgtEl>
                                      </p:cBhvr>
                                      <p:to x="100000" y="100000"/>
                                    </p:animScale>
                                    <p:animScale>
                                      <p:cBhvr>
                                        <p:cTn id="37" dur="26">
                                          <p:stCondLst>
                                            <p:cond delay="1808"/>
                                          </p:stCondLst>
                                        </p:cTn>
                                        <p:tgtEl>
                                          <p:spTgt spid="2">
                                            <p:txEl>
                                              <p:pRg st="1" end="1"/>
                                            </p:txEl>
                                          </p:spTgt>
                                        </p:tgtEl>
                                      </p:cBhvr>
                                      <p:to x="100000" y="95000"/>
                                    </p:animScale>
                                    <p:animScale>
                                      <p:cBhvr>
                                        <p:cTn id="38" dur="166" decel="50000">
                                          <p:stCondLst>
                                            <p:cond delay="1834"/>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wipe(down)">
                                      <p:cBhvr>
                                        <p:cTn id="43" dur="580">
                                          <p:stCondLst>
                                            <p:cond delay="0"/>
                                          </p:stCondLst>
                                        </p:cTn>
                                        <p:tgtEl>
                                          <p:spTgt spid="2">
                                            <p:txEl>
                                              <p:pRg st="2" end="2"/>
                                            </p:txEl>
                                          </p:spTgt>
                                        </p:tgtEl>
                                      </p:cBhvr>
                                    </p:animEffect>
                                    <p:anim calcmode="lin" valueType="num">
                                      <p:cBhvr>
                                        <p:cTn id="44"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xEl>
                                              <p:pRg st="2" end="2"/>
                                            </p:txEl>
                                          </p:spTgt>
                                        </p:tgtEl>
                                      </p:cBhvr>
                                      <p:to x="100000" y="60000"/>
                                    </p:animScale>
                                    <p:animScale>
                                      <p:cBhvr>
                                        <p:cTn id="50" dur="166" decel="50000">
                                          <p:stCondLst>
                                            <p:cond delay="676"/>
                                          </p:stCondLst>
                                        </p:cTn>
                                        <p:tgtEl>
                                          <p:spTgt spid="2">
                                            <p:txEl>
                                              <p:pRg st="2" end="2"/>
                                            </p:txEl>
                                          </p:spTgt>
                                        </p:tgtEl>
                                      </p:cBhvr>
                                      <p:to x="100000" y="100000"/>
                                    </p:animScale>
                                    <p:animScale>
                                      <p:cBhvr>
                                        <p:cTn id="51" dur="26">
                                          <p:stCondLst>
                                            <p:cond delay="1312"/>
                                          </p:stCondLst>
                                        </p:cTn>
                                        <p:tgtEl>
                                          <p:spTgt spid="2">
                                            <p:txEl>
                                              <p:pRg st="2" end="2"/>
                                            </p:txEl>
                                          </p:spTgt>
                                        </p:tgtEl>
                                      </p:cBhvr>
                                      <p:to x="100000" y="80000"/>
                                    </p:animScale>
                                    <p:animScale>
                                      <p:cBhvr>
                                        <p:cTn id="52" dur="166" decel="50000">
                                          <p:stCondLst>
                                            <p:cond delay="1338"/>
                                          </p:stCondLst>
                                        </p:cTn>
                                        <p:tgtEl>
                                          <p:spTgt spid="2">
                                            <p:txEl>
                                              <p:pRg st="2" end="2"/>
                                            </p:txEl>
                                          </p:spTgt>
                                        </p:tgtEl>
                                      </p:cBhvr>
                                      <p:to x="100000" y="100000"/>
                                    </p:animScale>
                                    <p:animScale>
                                      <p:cBhvr>
                                        <p:cTn id="53" dur="26">
                                          <p:stCondLst>
                                            <p:cond delay="1642"/>
                                          </p:stCondLst>
                                        </p:cTn>
                                        <p:tgtEl>
                                          <p:spTgt spid="2">
                                            <p:txEl>
                                              <p:pRg st="2" end="2"/>
                                            </p:txEl>
                                          </p:spTgt>
                                        </p:tgtEl>
                                      </p:cBhvr>
                                      <p:to x="100000" y="90000"/>
                                    </p:animScale>
                                    <p:animScale>
                                      <p:cBhvr>
                                        <p:cTn id="54" dur="166" decel="50000">
                                          <p:stCondLst>
                                            <p:cond delay="1668"/>
                                          </p:stCondLst>
                                        </p:cTn>
                                        <p:tgtEl>
                                          <p:spTgt spid="2">
                                            <p:txEl>
                                              <p:pRg st="2" end="2"/>
                                            </p:txEl>
                                          </p:spTgt>
                                        </p:tgtEl>
                                      </p:cBhvr>
                                      <p:to x="100000" y="100000"/>
                                    </p:animScale>
                                    <p:animScale>
                                      <p:cBhvr>
                                        <p:cTn id="55" dur="26">
                                          <p:stCondLst>
                                            <p:cond delay="1808"/>
                                          </p:stCondLst>
                                        </p:cTn>
                                        <p:tgtEl>
                                          <p:spTgt spid="2">
                                            <p:txEl>
                                              <p:pRg st="2" end="2"/>
                                            </p:txEl>
                                          </p:spTgt>
                                        </p:tgtEl>
                                      </p:cBhvr>
                                      <p:to x="100000" y="95000"/>
                                    </p:animScale>
                                    <p:animScale>
                                      <p:cBhvr>
                                        <p:cTn id="56" dur="166" decel="50000">
                                          <p:stCondLst>
                                            <p:cond delay="1834"/>
                                          </p:stCondLst>
                                        </p:cTn>
                                        <p:tgtEl>
                                          <p:spTgt spid="2">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Effect transition="in" filter="wipe(down)">
                                      <p:cBhvr>
                                        <p:cTn id="61" dur="580">
                                          <p:stCondLst>
                                            <p:cond delay="0"/>
                                          </p:stCondLst>
                                        </p:cTn>
                                        <p:tgtEl>
                                          <p:spTgt spid="2">
                                            <p:txEl>
                                              <p:pRg st="3" end="3"/>
                                            </p:txEl>
                                          </p:spTgt>
                                        </p:tgtEl>
                                      </p:cBhvr>
                                    </p:animEffect>
                                    <p:anim calcmode="lin" valueType="num">
                                      <p:cBhvr>
                                        <p:cTn id="62"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
                                            <p:txEl>
                                              <p:pRg st="3" end="3"/>
                                            </p:txEl>
                                          </p:spTgt>
                                        </p:tgtEl>
                                      </p:cBhvr>
                                      <p:to x="100000" y="60000"/>
                                    </p:animScale>
                                    <p:animScale>
                                      <p:cBhvr>
                                        <p:cTn id="68" dur="166" decel="50000">
                                          <p:stCondLst>
                                            <p:cond delay="676"/>
                                          </p:stCondLst>
                                        </p:cTn>
                                        <p:tgtEl>
                                          <p:spTgt spid="2">
                                            <p:txEl>
                                              <p:pRg st="3" end="3"/>
                                            </p:txEl>
                                          </p:spTgt>
                                        </p:tgtEl>
                                      </p:cBhvr>
                                      <p:to x="100000" y="100000"/>
                                    </p:animScale>
                                    <p:animScale>
                                      <p:cBhvr>
                                        <p:cTn id="69" dur="26">
                                          <p:stCondLst>
                                            <p:cond delay="1312"/>
                                          </p:stCondLst>
                                        </p:cTn>
                                        <p:tgtEl>
                                          <p:spTgt spid="2">
                                            <p:txEl>
                                              <p:pRg st="3" end="3"/>
                                            </p:txEl>
                                          </p:spTgt>
                                        </p:tgtEl>
                                      </p:cBhvr>
                                      <p:to x="100000" y="80000"/>
                                    </p:animScale>
                                    <p:animScale>
                                      <p:cBhvr>
                                        <p:cTn id="70" dur="166" decel="50000">
                                          <p:stCondLst>
                                            <p:cond delay="1338"/>
                                          </p:stCondLst>
                                        </p:cTn>
                                        <p:tgtEl>
                                          <p:spTgt spid="2">
                                            <p:txEl>
                                              <p:pRg st="3" end="3"/>
                                            </p:txEl>
                                          </p:spTgt>
                                        </p:tgtEl>
                                      </p:cBhvr>
                                      <p:to x="100000" y="100000"/>
                                    </p:animScale>
                                    <p:animScale>
                                      <p:cBhvr>
                                        <p:cTn id="71" dur="26">
                                          <p:stCondLst>
                                            <p:cond delay="1642"/>
                                          </p:stCondLst>
                                        </p:cTn>
                                        <p:tgtEl>
                                          <p:spTgt spid="2">
                                            <p:txEl>
                                              <p:pRg st="3" end="3"/>
                                            </p:txEl>
                                          </p:spTgt>
                                        </p:tgtEl>
                                      </p:cBhvr>
                                      <p:to x="100000" y="90000"/>
                                    </p:animScale>
                                    <p:animScale>
                                      <p:cBhvr>
                                        <p:cTn id="72" dur="166" decel="50000">
                                          <p:stCondLst>
                                            <p:cond delay="1668"/>
                                          </p:stCondLst>
                                        </p:cTn>
                                        <p:tgtEl>
                                          <p:spTgt spid="2">
                                            <p:txEl>
                                              <p:pRg st="3" end="3"/>
                                            </p:txEl>
                                          </p:spTgt>
                                        </p:tgtEl>
                                      </p:cBhvr>
                                      <p:to x="100000" y="100000"/>
                                    </p:animScale>
                                    <p:animScale>
                                      <p:cBhvr>
                                        <p:cTn id="73" dur="26">
                                          <p:stCondLst>
                                            <p:cond delay="1808"/>
                                          </p:stCondLst>
                                        </p:cTn>
                                        <p:tgtEl>
                                          <p:spTgt spid="2">
                                            <p:txEl>
                                              <p:pRg st="3" end="3"/>
                                            </p:txEl>
                                          </p:spTgt>
                                        </p:tgtEl>
                                      </p:cBhvr>
                                      <p:to x="100000" y="95000"/>
                                    </p:animScale>
                                    <p:animScale>
                                      <p:cBhvr>
                                        <p:cTn id="74" dur="166" decel="50000">
                                          <p:stCondLst>
                                            <p:cond delay="1834"/>
                                          </p:stCondLst>
                                        </p:cTn>
                                        <p:tgtEl>
                                          <p:spTgt spid="2">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
                                            <p:txEl>
                                              <p:pRg st="4" end="4"/>
                                            </p:txEl>
                                          </p:spTgt>
                                        </p:tgtEl>
                                        <p:attrNameLst>
                                          <p:attrName>style.visibility</p:attrName>
                                        </p:attrNameLst>
                                      </p:cBhvr>
                                      <p:to>
                                        <p:strVal val="visible"/>
                                      </p:to>
                                    </p:set>
                                    <p:animEffect transition="in" filter="wipe(down)">
                                      <p:cBhvr>
                                        <p:cTn id="79" dur="580">
                                          <p:stCondLst>
                                            <p:cond delay="0"/>
                                          </p:stCondLst>
                                        </p:cTn>
                                        <p:tgtEl>
                                          <p:spTgt spid="2">
                                            <p:txEl>
                                              <p:pRg st="4" end="4"/>
                                            </p:txEl>
                                          </p:spTgt>
                                        </p:tgtEl>
                                      </p:cBhvr>
                                    </p:animEffect>
                                    <p:anim calcmode="lin" valueType="num">
                                      <p:cBhvr>
                                        <p:cTn id="80"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
                                            <p:txEl>
                                              <p:pRg st="4" end="4"/>
                                            </p:txEl>
                                          </p:spTgt>
                                        </p:tgtEl>
                                      </p:cBhvr>
                                      <p:to x="100000" y="60000"/>
                                    </p:animScale>
                                    <p:animScale>
                                      <p:cBhvr>
                                        <p:cTn id="86" dur="166" decel="50000">
                                          <p:stCondLst>
                                            <p:cond delay="676"/>
                                          </p:stCondLst>
                                        </p:cTn>
                                        <p:tgtEl>
                                          <p:spTgt spid="2">
                                            <p:txEl>
                                              <p:pRg st="4" end="4"/>
                                            </p:txEl>
                                          </p:spTgt>
                                        </p:tgtEl>
                                      </p:cBhvr>
                                      <p:to x="100000" y="100000"/>
                                    </p:animScale>
                                    <p:animScale>
                                      <p:cBhvr>
                                        <p:cTn id="87" dur="26">
                                          <p:stCondLst>
                                            <p:cond delay="1312"/>
                                          </p:stCondLst>
                                        </p:cTn>
                                        <p:tgtEl>
                                          <p:spTgt spid="2">
                                            <p:txEl>
                                              <p:pRg st="4" end="4"/>
                                            </p:txEl>
                                          </p:spTgt>
                                        </p:tgtEl>
                                      </p:cBhvr>
                                      <p:to x="100000" y="80000"/>
                                    </p:animScale>
                                    <p:animScale>
                                      <p:cBhvr>
                                        <p:cTn id="88" dur="166" decel="50000">
                                          <p:stCondLst>
                                            <p:cond delay="1338"/>
                                          </p:stCondLst>
                                        </p:cTn>
                                        <p:tgtEl>
                                          <p:spTgt spid="2">
                                            <p:txEl>
                                              <p:pRg st="4" end="4"/>
                                            </p:txEl>
                                          </p:spTgt>
                                        </p:tgtEl>
                                      </p:cBhvr>
                                      <p:to x="100000" y="100000"/>
                                    </p:animScale>
                                    <p:animScale>
                                      <p:cBhvr>
                                        <p:cTn id="89" dur="26">
                                          <p:stCondLst>
                                            <p:cond delay="1642"/>
                                          </p:stCondLst>
                                        </p:cTn>
                                        <p:tgtEl>
                                          <p:spTgt spid="2">
                                            <p:txEl>
                                              <p:pRg st="4" end="4"/>
                                            </p:txEl>
                                          </p:spTgt>
                                        </p:tgtEl>
                                      </p:cBhvr>
                                      <p:to x="100000" y="90000"/>
                                    </p:animScale>
                                    <p:animScale>
                                      <p:cBhvr>
                                        <p:cTn id="90" dur="166" decel="50000">
                                          <p:stCondLst>
                                            <p:cond delay="1668"/>
                                          </p:stCondLst>
                                        </p:cTn>
                                        <p:tgtEl>
                                          <p:spTgt spid="2">
                                            <p:txEl>
                                              <p:pRg st="4" end="4"/>
                                            </p:txEl>
                                          </p:spTgt>
                                        </p:tgtEl>
                                      </p:cBhvr>
                                      <p:to x="100000" y="100000"/>
                                    </p:animScale>
                                    <p:animScale>
                                      <p:cBhvr>
                                        <p:cTn id="91" dur="26">
                                          <p:stCondLst>
                                            <p:cond delay="1808"/>
                                          </p:stCondLst>
                                        </p:cTn>
                                        <p:tgtEl>
                                          <p:spTgt spid="2">
                                            <p:txEl>
                                              <p:pRg st="4" end="4"/>
                                            </p:txEl>
                                          </p:spTgt>
                                        </p:tgtEl>
                                      </p:cBhvr>
                                      <p:to x="100000" y="95000"/>
                                    </p:animScale>
                                    <p:animScale>
                                      <p:cBhvr>
                                        <p:cTn id="92"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758825" lvl="1" indent="-457200">
              <a:spcAft>
                <a:spcPts val="600"/>
              </a:spcAft>
              <a:buFont typeface="+mj-lt"/>
              <a:buAutoNum type="arabicPeriod" startAt="6"/>
            </a:pPr>
            <a:r>
              <a:rPr lang="en-US" sz="3200" dirty="0" smtClean="0">
                <a:solidFill>
                  <a:schemeClr val="tx2">
                    <a:lumMod val="50000"/>
                  </a:schemeClr>
                </a:solidFill>
              </a:rPr>
              <a:t>Committing to Growth, Not Perfection</a:t>
            </a:r>
          </a:p>
          <a:p>
            <a:pPr marL="758825" lvl="1" indent="-457200">
              <a:spcAft>
                <a:spcPts val="600"/>
              </a:spcAft>
              <a:buFont typeface="+mj-lt"/>
              <a:buAutoNum type="arabicPeriod" startAt="6"/>
            </a:pPr>
            <a:r>
              <a:rPr lang="en-US" sz="3200" dirty="0" smtClean="0">
                <a:solidFill>
                  <a:schemeClr val="tx2">
                    <a:lumMod val="50000"/>
                  </a:schemeClr>
                </a:solidFill>
              </a:rPr>
              <a:t>Communication</a:t>
            </a:r>
          </a:p>
          <a:p>
            <a:pPr marL="758825" lvl="1" indent="-457200">
              <a:spcAft>
                <a:spcPts val="600"/>
              </a:spcAft>
              <a:buFont typeface="+mj-lt"/>
              <a:buAutoNum type="arabicPeriod" startAt="6"/>
            </a:pPr>
            <a:r>
              <a:rPr lang="en-US" sz="3200" dirty="0" smtClean="0">
                <a:solidFill>
                  <a:schemeClr val="tx2">
                    <a:lumMod val="50000"/>
                  </a:schemeClr>
                </a:solidFill>
              </a:rPr>
              <a:t>Happiness and Spirituality</a:t>
            </a:r>
          </a:p>
          <a:p>
            <a:pPr marL="758825" lvl="1" indent="-457200">
              <a:spcAft>
                <a:spcPts val="600"/>
              </a:spcAft>
              <a:buFont typeface="+mj-lt"/>
              <a:buAutoNum type="arabicPeriod" startAt="6"/>
            </a:pPr>
            <a:r>
              <a:rPr lang="en-US" sz="3200" dirty="0" smtClean="0">
                <a:solidFill>
                  <a:schemeClr val="tx2">
                    <a:lumMod val="50000"/>
                  </a:schemeClr>
                </a:solidFill>
              </a:rPr>
              <a:t>Describing Happy People</a:t>
            </a:r>
          </a:p>
          <a:p>
            <a:pPr marL="758825" lvl="1" indent="-457200">
              <a:spcAft>
                <a:spcPts val="600"/>
              </a:spcAft>
              <a:buFont typeface="+mj-lt"/>
              <a:buAutoNum type="arabicPeriod" startAt="6"/>
            </a:pPr>
            <a:r>
              <a:rPr lang="en-US" sz="3200" dirty="0" smtClean="0">
                <a:solidFill>
                  <a:schemeClr val="tx2">
                    <a:lumMod val="50000"/>
                  </a:schemeClr>
                </a:solidFill>
              </a:rPr>
              <a:t>Celebrating Our Happiness (Laughter)</a:t>
            </a:r>
            <a:endParaRPr lang="en-US" sz="3200" dirty="0">
              <a:solidFill>
                <a:schemeClr val="tx2">
                  <a:lumMod val="50000"/>
                </a:schemeClr>
              </a:solidFill>
            </a:endParaRPr>
          </a:p>
          <a:p>
            <a:endParaRPr lang="en-US"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4</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Topics</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Tree>
    <p:extLst>
      <p:ext uri="{BB962C8B-B14F-4D97-AF65-F5344CB8AC3E}">
        <p14:creationId xmlns:p14="http://schemas.microsoft.com/office/powerpoint/2010/main" val="112935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05000"/>
            <a:ext cx="7408333" cy="4221163"/>
          </a:xfrm>
        </p:spPr>
        <p:txBody>
          <a:bodyPr>
            <a:noAutofit/>
          </a:bodyPr>
          <a:lstStyle/>
          <a:p>
            <a:pPr marL="0" indent="0">
              <a:buNone/>
            </a:pPr>
            <a:r>
              <a:rPr lang="en-US" sz="3600" dirty="0" smtClean="0">
                <a:solidFill>
                  <a:schemeClr val="tx2">
                    <a:lumMod val="50000"/>
                  </a:schemeClr>
                </a:solidFill>
              </a:rPr>
              <a:t>Stress &amp; Relaxation</a:t>
            </a:r>
          </a:p>
          <a:p>
            <a:r>
              <a:rPr lang="en-US" sz="3200" dirty="0" smtClean="0"/>
              <a:t>This session is to help you become aware that</a:t>
            </a:r>
            <a:r>
              <a:rPr lang="en-US" sz="2800" dirty="0" smtClean="0"/>
              <a:t>:</a:t>
            </a:r>
          </a:p>
          <a:p>
            <a:pPr lvl="1">
              <a:buFont typeface="Wingdings" panose="05000000000000000000" pitchFamily="2" charset="2"/>
              <a:buChar char="Ø"/>
            </a:pPr>
            <a:r>
              <a:rPr lang="en-US" sz="2800" dirty="0" smtClean="0"/>
              <a:t>Stress is responsible for many physical, emotional and </a:t>
            </a:r>
            <a:r>
              <a:rPr lang="en-US" sz="2800" dirty="0" err="1" smtClean="0"/>
              <a:t>behavioural</a:t>
            </a:r>
            <a:r>
              <a:rPr lang="en-US" sz="2800" dirty="0" smtClean="0"/>
              <a:t> changes in you</a:t>
            </a:r>
          </a:p>
          <a:p>
            <a:pPr lvl="1">
              <a:buFont typeface="Wingdings" panose="05000000000000000000" pitchFamily="2" charset="2"/>
              <a:buChar char="Ø"/>
            </a:pPr>
            <a:r>
              <a:rPr lang="en-US" sz="2800" dirty="0" smtClean="0"/>
              <a:t>Help you identify stressors and symptoms of stress in you life</a:t>
            </a:r>
          </a:p>
          <a:p>
            <a:pPr lvl="1">
              <a:buFont typeface="Wingdings" panose="05000000000000000000" pitchFamily="2" charset="2"/>
              <a:buChar char="Ø"/>
            </a:pPr>
            <a:r>
              <a:rPr lang="en-US" sz="2800" dirty="0" smtClean="0"/>
              <a:t>Help you find ways of coping with them</a:t>
            </a:r>
            <a:endParaRPr lang="en-US" sz="2800"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5</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1</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7" name="Picture 6" descr="relaxed or stressed stress test factor orresponse on yoga and relaxation avoiding tension and management of nerves Stock Photo - 1741168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533400"/>
            <a:ext cx="2133600" cy="1981200"/>
          </a:xfrm>
          <a:prstGeom prst="rect">
            <a:avLst/>
          </a:prstGeom>
          <a:noFill/>
          <a:ln>
            <a:noFill/>
          </a:ln>
        </p:spPr>
      </p:pic>
    </p:spTree>
    <p:extLst>
      <p:ext uri="{BB962C8B-B14F-4D97-AF65-F5344CB8AC3E}">
        <p14:creationId xmlns:p14="http://schemas.microsoft.com/office/powerpoint/2010/main" val="122912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05000"/>
            <a:ext cx="7408333" cy="4221163"/>
          </a:xfrm>
        </p:spPr>
        <p:txBody>
          <a:bodyPr>
            <a:noAutofit/>
          </a:bodyPr>
          <a:lstStyle/>
          <a:p>
            <a:pPr marL="0" indent="0">
              <a:buNone/>
            </a:pPr>
            <a:r>
              <a:rPr lang="en-US" sz="3600" dirty="0">
                <a:solidFill>
                  <a:schemeClr val="tx2">
                    <a:lumMod val="50000"/>
                  </a:schemeClr>
                </a:solidFill>
              </a:rPr>
              <a:t>Self-Acceptance</a:t>
            </a:r>
          </a:p>
          <a:p>
            <a:r>
              <a:rPr lang="en-US" dirty="0" smtClean="0"/>
              <a:t>This session is to get you in touch with your vision of yourself:</a:t>
            </a:r>
          </a:p>
          <a:p>
            <a:pPr lvl="1">
              <a:buFont typeface="Wingdings" panose="05000000000000000000" pitchFamily="2" charset="2"/>
              <a:buChar char="Ø"/>
            </a:pPr>
            <a:r>
              <a:rPr lang="en-US" sz="2400" dirty="0" smtClean="0"/>
              <a:t>Identify and accept your qualities and strengths</a:t>
            </a:r>
          </a:p>
          <a:p>
            <a:pPr lvl="1">
              <a:buFont typeface="Wingdings" panose="05000000000000000000" pitchFamily="2" charset="2"/>
              <a:buChar char="Ø"/>
            </a:pPr>
            <a:r>
              <a:rPr lang="en-US" sz="2400" dirty="0" smtClean="0"/>
              <a:t>Identify and accept your struggles, limitations and foibles. </a:t>
            </a:r>
          </a:p>
          <a:p>
            <a:pPr lvl="1">
              <a:buFont typeface="Wingdings" panose="05000000000000000000" pitchFamily="2" charset="2"/>
              <a:buChar char="Ø"/>
            </a:pPr>
            <a:r>
              <a:rPr lang="en-US" sz="2400" dirty="0" smtClean="0"/>
              <a:t>Explore and accept the positive and negative messages you have received from others which have formed the attitudes and beliefs you have of yourself today.</a:t>
            </a:r>
            <a:endParaRPr lang="en-US" sz="2400"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6</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2</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7" name="Picture 6" descr="http://www.servicespace.org/inc/ckfinder/userfiles/images/dgood/Self-acceptance.jpg"/>
          <p:cNvPicPr/>
          <p:nvPr/>
        </p:nvPicPr>
        <p:blipFill>
          <a:blip r:embed="rId2">
            <a:extLst>
              <a:ext uri="{28A0092B-C50C-407E-A947-70E740481C1C}">
                <a14:useLocalDpi xmlns:a14="http://schemas.microsoft.com/office/drawing/2010/main" val="0"/>
              </a:ext>
            </a:extLst>
          </a:blip>
          <a:srcRect/>
          <a:stretch>
            <a:fillRect/>
          </a:stretch>
        </p:blipFill>
        <p:spPr bwMode="auto">
          <a:xfrm>
            <a:off x="5943599" y="457200"/>
            <a:ext cx="2736215" cy="1638300"/>
          </a:xfrm>
          <a:prstGeom prst="rect">
            <a:avLst/>
          </a:prstGeom>
          <a:noFill/>
          <a:ln>
            <a:noFill/>
          </a:ln>
        </p:spPr>
      </p:pic>
    </p:spTree>
    <p:extLst>
      <p:ext uri="{BB962C8B-B14F-4D97-AF65-F5344CB8AC3E}">
        <p14:creationId xmlns:p14="http://schemas.microsoft.com/office/powerpoint/2010/main" val="46589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noAutofit/>
          </a:bodyPr>
          <a:lstStyle/>
          <a:p>
            <a:pPr marL="0" indent="0">
              <a:buNone/>
            </a:pPr>
            <a:r>
              <a:rPr lang="en-US" sz="3600" dirty="0">
                <a:solidFill>
                  <a:schemeClr val="tx2">
                    <a:lumMod val="50000"/>
                  </a:schemeClr>
                </a:solidFill>
              </a:rPr>
              <a:t>Self-Acceptance</a:t>
            </a:r>
          </a:p>
          <a:p>
            <a:r>
              <a:rPr lang="en-US" sz="2800" dirty="0" smtClean="0"/>
              <a:t>At the end of this session, you can suggest that participants take an optional ‘personality self-test’ at home – for their own interest.  </a:t>
            </a:r>
          </a:p>
          <a:p>
            <a:r>
              <a:rPr lang="en-US" sz="2800" dirty="0" smtClean="0"/>
              <a:t>Available on the internet:</a:t>
            </a:r>
          </a:p>
          <a:p>
            <a:r>
              <a:rPr lang="en-US" sz="2800" dirty="0" smtClean="0">
                <a:hlinkClick r:id="rId2"/>
              </a:rPr>
              <a:t>www.humanmetrics.com/cgi-win/jtypes2.asp</a:t>
            </a:r>
            <a:endParaRPr lang="en-US" sz="2800" dirty="0" smtClean="0"/>
          </a:p>
          <a:p>
            <a:r>
              <a:rPr lang="en-US" sz="2800" dirty="0" smtClean="0"/>
              <a:t>Look for heading “Jung Typology Test” – 72 items</a:t>
            </a:r>
          </a:p>
          <a:p>
            <a:endParaRPr lang="en-US" sz="2400"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7</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2</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Tree>
    <p:extLst>
      <p:ext uri="{BB962C8B-B14F-4D97-AF65-F5344CB8AC3E}">
        <p14:creationId xmlns:p14="http://schemas.microsoft.com/office/powerpoint/2010/main" val="81348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621540"/>
            <a:ext cx="7408333" cy="3581400"/>
          </a:xfrm>
        </p:spPr>
        <p:txBody>
          <a:bodyPr>
            <a:noAutofit/>
          </a:bodyPr>
          <a:lstStyle/>
          <a:p>
            <a:pPr marL="0" indent="0">
              <a:buNone/>
            </a:pPr>
            <a:r>
              <a:rPr lang="en-US" sz="3600" dirty="0">
                <a:solidFill>
                  <a:schemeClr val="tx2">
                    <a:lumMod val="50000"/>
                  </a:schemeClr>
                </a:solidFill>
              </a:rPr>
              <a:t>Boundaries</a:t>
            </a:r>
          </a:p>
          <a:p>
            <a:r>
              <a:rPr lang="en-US" sz="2800" dirty="0" smtClean="0"/>
              <a:t>The purpose of this session is to learn about:</a:t>
            </a:r>
          </a:p>
          <a:p>
            <a:pPr lvl="1"/>
            <a:r>
              <a:rPr lang="en-US" sz="2600" dirty="0"/>
              <a:t>H</a:t>
            </a:r>
            <a:r>
              <a:rPr lang="en-US" sz="2600" dirty="0" smtClean="0"/>
              <a:t>ealthy and unhealthy boundaries</a:t>
            </a:r>
          </a:p>
          <a:p>
            <a:pPr lvl="2">
              <a:buFont typeface="Wingdings" panose="05000000000000000000" pitchFamily="2" charset="2"/>
              <a:buChar char="Ø"/>
            </a:pPr>
            <a:r>
              <a:rPr lang="en-US" sz="2400" dirty="0"/>
              <a:t>Look at signs of healthy boundaries and examples of boundary </a:t>
            </a:r>
            <a:r>
              <a:rPr lang="en-US" sz="2400" dirty="0" smtClean="0"/>
              <a:t>violations</a:t>
            </a:r>
          </a:p>
          <a:p>
            <a:pPr lvl="1"/>
            <a:r>
              <a:rPr lang="en-US" sz="2600" dirty="0"/>
              <a:t>Examine ways to </a:t>
            </a:r>
            <a:r>
              <a:rPr lang="en-US" sz="2600" dirty="0" smtClean="0"/>
              <a:t>set boundaries</a:t>
            </a:r>
            <a:endParaRPr lang="en-US" sz="2600" dirty="0"/>
          </a:p>
          <a:p>
            <a:pPr lvl="2">
              <a:buFont typeface="Wingdings" panose="05000000000000000000" pitchFamily="2" charset="2"/>
              <a:buChar char="Ø"/>
            </a:pPr>
            <a:r>
              <a:rPr lang="en-US" sz="2400" dirty="0"/>
              <a:t>10 ways to build and preserve better boundaries</a:t>
            </a:r>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8</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3</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7170" name="Picture 2" descr="http://kristiholl.net/writers-blog/wp-content/uploads/2013/04/s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62" y="457200"/>
            <a:ext cx="33528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41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noAutofit/>
          </a:bodyPr>
          <a:lstStyle/>
          <a:p>
            <a:pPr marL="0" indent="0">
              <a:buNone/>
            </a:pPr>
            <a:r>
              <a:rPr lang="en-US" sz="3600" dirty="0">
                <a:solidFill>
                  <a:schemeClr val="tx2">
                    <a:lumMod val="50000"/>
                  </a:schemeClr>
                </a:solidFill>
              </a:rPr>
              <a:t>Feelings and Happiness</a:t>
            </a:r>
          </a:p>
          <a:p>
            <a:r>
              <a:rPr lang="en-US" sz="2800" dirty="0" smtClean="0"/>
              <a:t>The purpose of this session is to:</a:t>
            </a:r>
          </a:p>
          <a:p>
            <a:pPr lvl="1">
              <a:buFont typeface="Wingdings" panose="05000000000000000000" pitchFamily="2" charset="2"/>
              <a:buChar char="Ø"/>
            </a:pPr>
            <a:r>
              <a:rPr lang="en-US" sz="2400" dirty="0" smtClean="0"/>
              <a:t>Help identify and let go of feelings that keep us from being in control of our happiness</a:t>
            </a:r>
          </a:p>
          <a:p>
            <a:pPr lvl="1">
              <a:buFont typeface="Wingdings" panose="05000000000000000000" pitchFamily="2" charset="2"/>
              <a:buChar char="Ø"/>
            </a:pPr>
            <a:r>
              <a:rPr lang="en-US" sz="2400" dirty="0" smtClean="0"/>
              <a:t>Achieving a balance between </a:t>
            </a:r>
            <a:r>
              <a:rPr lang="en-US" sz="2400" dirty="0"/>
              <a:t>feeling </a:t>
            </a:r>
            <a:r>
              <a:rPr lang="en-US" sz="2400" dirty="0" smtClean="0"/>
              <a:t>and </a:t>
            </a:r>
            <a:r>
              <a:rPr lang="en-US" sz="2400" dirty="0"/>
              <a:t>thinking </a:t>
            </a:r>
            <a:r>
              <a:rPr lang="en-US" sz="2400" dirty="0" smtClean="0"/>
              <a:t>(heart and mind)</a:t>
            </a:r>
          </a:p>
          <a:p>
            <a:pPr lvl="1">
              <a:buFont typeface="Wingdings" panose="05000000000000000000" pitchFamily="2" charset="2"/>
              <a:buChar char="Ø"/>
            </a:pPr>
            <a:r>
              <a:rPr lang="en-US" sz="2400" dirty="0" smtClean="0"/>
              <a:t>Explore 2 challenging emotions:</a:t>
            </a:r>
          </a:p>
          <a:p>
            <a:pPr lvl="2">
              <a:buFont typeface="Arial" panose="020B0604020202020204" pitchFamily="34" charset="0"/>
              <a:buChar char="•"/>
            </a:pPr>
            <a:r>
              <a:rPr lang="en-US" sz="2200" dirty="0" smtClean="0"/>
              <a:t>Guilt</a:t>
            </a:r>
          </a:p>
          <a:p>
            <a:pPr lvl="2">
              <a:buFont typeface="Arial" panose="020B0604020202020204" pitchFamily="34" charset="0"/>
              <a:buChar char="•"/>
            </a:pPr>
            <a:r>
              <a:rPr lang="en-US" sz="2200" dirty="0" smtClean="0"/>
              <a:t>Anger</a:t>
            </a:r>
            <a:endParaRPr lang="en-US" sz="2200" dirty="0"/>
          </a:p>
        </p:txBody>
      </p:sp>
      <p:sp>
        <p:nvSpPr>
          <p:cNvPr id="3" name="Footer Placeholder 2"/>
          <p:cNvSpPr>
            <a:spLocks noGrp="1"/>
          </p:cNvSpPr>
          <p:nvPr>
            <p:ph type="ftr" sz="quarter" idx="11"/>
          </p:nvPr>
        </p:nvSpPr>
        <p:spPr/>
        <p:txBody>
          <a:bodyPr/>
          <a:lstStyle/>
          <a:p>
            <a:r>
              <a:rPr lang="en-GB" dirty="0"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9</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4</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7" name="Picture 6" descr="http://www.felizysano.com/wp-content/uploads/2013/02/felizysanoarticle1.jpg"/>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81000"/>
            <a:ext cx="3122630" cy="1676400"/>
          </a:xfrm>
          <a:prstGeom prst="rect">
            <a:avLst/>
          </a:prstGeom>
          <a:noFill/>
          <a:ln>
            <a:noFill/>
          </a:ln>
        </p:spPr>
      </p:pic>
    </p:spTree>
    <p:extLst>
      <p:ext uri="{BB962C8B-B14F-4D97-AF65-F5344CB8AC3E}">
        <p14:creationId xmlns:p14="http://schemas.microsoft.com/office/powerpoint/2010/main" val="83592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noAutofit/>
          </a:bodyPr>
          <a:lstStyle/>
          <a:p>
            <a:pPr marL="0" indent="0">
              <a:buNone/>
            </a:pPr>
            <a:r>
              <a:rPr lang="en-US" sz="3600" dirty="0">
                <a:solidFill>
                  <a:schemeClr val="tx2">
                    <a:lumMod val="50000"/>
                  </a:schemeClr>
                </a:solidFill>
              </a:rPr>
              <a:t>Enjoying a Balanced Life</a:t>
            </a:r>
          </a:p>
          <a:p>
            <a:r>
              <a:rPr lang="en-US" sz="2800" dirty="0" smtClean="0"/>
              <a:t>The purpose of this session is to:</a:t>
            </a:r>
          </a:p>
          <a:p>
            <a:pPr lvl="1">
              <a:buFont typeface="Wingdings" panose="05000000000000000000" pitchFamily="2" charset="2"/>
              <a:buChar char="Ø"/>
            </a:pPr>
            <a:r>
              <a:rPr lang="en-US" sz="2400" dirty="0" smtClean="0"/>
              <a:t>Understand the importance of our thoughts and </a:t>
            </a:r>
            <a:r>
              <a:rPr lang="en-US" sz="2400" dirty="0" err="1" smtClean="0"/>
              <a:t>behaviour</a:t>
            </a:r>
            <a:r>
              <a:rPr lang="en-US" sz="2400" dirty="0" smtClean="0"/>
              <a:t> </a:t>
            </a:r>
          </a:p>
          <a:p>
            <a:pPr lvl="2">
              <a:buFont typeface="Wingdings" panose="05000000000000000000" pitchFamily="2" charset="2"/>
              <a:buChar char="§"/>
            </a:pPr>
            <a:r>
              <a:rPr lang="en-US" dirty="0"/>
              <a:t>O</a:t>
            </a:r>
            <a:r>
              <a:rPr lang="en-US" dirty="0" smtClean="0"/>
              <a:t>ur thoughts form our world</a:t>
            </a:r>
          </a:p>
          <a:p>
            <a:pPr lvl="2">
              <a:buFont typeface="Wingdings" panose="05000000000000000000" pitchFamily="2" charset="2"/>
              <a:buChar char="§"/>
            </a:pPr>
            <a:r>
              <a:rPr lang="en-US" dirty="0" smtClean="0"/>
              <a:t>Our happiness hinges on our attitudes, thoughts and </a:t>
            </a:r>
            <a:r>
              <a:rPr lang="en-US" dirty="0" err="1" smtClean="0"/>
              <a:t>behaviour</a:t>
            </a:r>
            <a:r>
              <a:rPr lang="en-US" dirty="0" smtClean="0"/>
              <a:t>.</a:t>
            </a:r>
          </a:p>
          <a:p>
            <a:pPr lvl="1">
              <a:buFont typeface="Wingdings" panose="05000000000000000000" pitchFamily="2" charset="2"/>
              <a:buChar char="Ø"/>
            </a:pPr>
            <a:r>
              <a:rPr lang="en-US" sz="2400" dirty="0" smtClean="0"/>
              <a:t>Explore how </a:t>
            </a:r>
            <a:r>
              <a:rPr lang="en-US" sz="2400" dirty="0"/>
              <a:t>they assist or undermine our efforts to enjoying a happy and </a:t>
            </a:r>
            <a:r>
              <a:rPr lang="en-US" sz="2400" dirty="0" smtClean="0"/>
              <a:t>balanced lifestyle</a:t>
            </a:r>
            <a:endParaRPr lang="en-US" sz="2200" dirty="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10</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5</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8194" name="Picture 2" descr="https://corvinasjourney.files.wordpress.com/2011/06/balanced-life-cover.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2609" y="381000"/>
            <a:ext cx="1861979"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93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noAutofit/>
          </a:bodyPr>
          <a:lstStyle/>
          <a:p>
            <a:pPr marL="0" indent="0">
              <a:buNone/>
            </a:pPr>
            <a:r>
              <a:rPr lang="en-US" sz="3600" dirty="0">
                <a:solidFill>
                  <a:schemeClr val="tx2">
                    <a:lumMod val="50000"/>
                  </a:schemeClr>
                </a:solidFill>
              </a:rPr>
              <a:t>Enjoying a Balanced Life</a:t>
            </a:r>
          </a:p>
          <a:p>
            <a:r>
              <a:rPr lang="en-US" sz="2600" dirty="0" smtClean="0"/>
              <a:t>At the end of this session, the participants are asked to fill in an ‘hourly record of their usual daily activities’ chart – from rising to bedtime.</a:t>
            </a:r>
          </a:p>
          <a:p>
            <a:r>
              <a:rPr lang="en-US" sz="2600" dirty="0" smtClean="0"/>
              <a:t>They are asked to rate each activity from 1 (not at all satisfying) to 5 (most satisfying).</a:t>
            </a:r>
          </a:p>
          <a:p>
            <a:r>
              <a:rPr lang="en-US" sz="2600" dirty="0" smtClean="0"/>
              <a:t>Allows them to explore how they spend their time – and possibly make some changes in their lives.</a:t>
            </a:r>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11</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5</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Tree>
    <p:extLst>
      <p:ext uri="{BB962C8B-B14F-4D97-AF65-F5344CB8AC3E}">
        <p14:creationId xmlns:p14="http://schemas.microsoft.com/office/powerpoint/2010/main" val="59215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325639"/>
            <a:ext cx="7408333" cy="3905180"/>
          </a:xfrm>
        </p:spPr>
        <p:txBody>
          <a:bodyPr>
            <a:noAutofit/>
          </a:bodyPr>
          <a:lstStyle/>
          <a:p>
            <a:pPr marL="0" indent="0">
              <a:buNone/>
            </a:pPr>
            <a:r>
              <a:rPr lang="en-US" sz="3400" dirty="0">
                <a:solidFill>
                  <a:schemeClr val="tx2">
                    <a:lumMod val="50000"/>
                  </a:schemeClr>
                </a:solidFill>
              </a:rPr>
              <a:t>Committing to Growth, NOT Perfection</a:t>
            </a:r>
          </a:p>
          <a:p>
            <a:r>
              <a:rPr lang="en-US" sz="2800" dirty="0" smtClean="0"/>
              <a:t>The purpose of this session is to:</a:t>
            </a:r>
          </a:p>
          <a:p>
            <a:pPr lvl="1">
              <a:buFont typeface="Wingdings" panose="05000000000000000000" pitchFamily="2" charset="2"/>
              <a:buChar char="Ø"/>
            </a:pPr>
            <a:r>
              <a:rPr lang="en-US" sz="2400" dirty="0" smtClean="0"/>
              <a:t>Identify the emotions, people, or situations where “stretching” builds happiness</a:t>
            </a:r>
          </a:p>
          <a:p>
            <a:pPr lvl="1">
              <a:buFont typeface="Wingdings" panose="05000000000000000000" pitchFamily="2" charset="2"/>
              <a:buChar char="Ø"/>
            </a:pPr>
            <a:r>
              <a:rPr lang="en-US" sz="2400" dirty="0" smtClean="0"/>
              <a:t>Understand the importance of growing and learning</a:t>
            </a:r>
          </a:p>
          <a:p>
            <a:pPr lvl="1">
              <a:buFont typeface="Wingdings" panose="05000000000000000000" pitchFamily="2" charset="2"/>
              <a:buChar char="Ø"/>
            </a:pPr>
            <a:r>
              <a:rPr lang="en-US" sz="2400" dirty="0" smtClean="0"/>
              <a:t>Explore the difficulties and unhappiness that can arise when we strive for perfection</a:t>
            </a:r>
            <a:endParaRPr lang="en-US" sz="2200" dirty="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12</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6</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9218" name="Picture 2" descr="http://1.bp.blogspot.com/-F10LPHgZGZk/T7gsrukcn6I/AAAAAAAAAxQ/-7JPhBR0gHk/s1600/Hand%2BHolding%2BGrowth.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132" r="12704" b="4772"/>
          <a:stretch/>
        </p:blipFill>
        <p:spPr bwMode="auto">
          <a:xfrm>
            <a:off x="7086600" y="381000"/>
            <a:ext cx="1663567" cy="1668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58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362200"/>
            <a:ext cx="7408333" cy="3657600"/>
          </a:xfrm>
        </p:spPr>
        <p:txBody>
          <a:bodyPr>
            <a:noAutofit/>
          </a:bodyPr>
          <a:lstStyle/>
          <a:p>
            <a:pPr marL="0" indent="0">
              <a:buNone/>
            </a:pPr>
            <a:r>
              <a:rPr lang="en-US" sz="3400" dirty="0">
                <a:solidFill>
                  <a:schemeClr val="tx2">
                    <a:lumMod val="50000"/>
                  </a:schemeClr>
                </a:solidFill>
              </a:rPr>
              <a:t>Committing to Growth, NOT Perfection</a:t>
            </a:r>
          </a:p>
          <a:p>
            <a:r>
              <a:rPr lang="en-US" sz="2800" dirty="0" smtClean="0"/>
              <a:t>At the end of the session, the participants are informed about a “Perfectionist Quiz”, they can take on line as a home exercise.</a:t>
            </a:r>
          </a:p>
          <a:p>
            <a:endParaRPr lang="en-US" sz="2800" dirty="0" smtClean="0"/>
          </a:p>
          <a:p>
            <a:pPr marL="0" indent="0">
              <a:buNone/>
            </a:pPr>
            <a:r>
              <a:rPr lang="en-US" dirty="0" smtClean="0">
                <a:hlinkClick r:id="rId2"/>
              </a:rPr>
              <a:t>http://stress.about.com/library/perfectionism/bl_perfectionism_quiz.htm</a:t>
            </a:r>
            <a:endParaRPr lang="en-US" dirty="0" smtClean="0"/>
          </a:p>
          <a:p>
            <a:pPr lvl="1">
              <a:buFont typeface="Wingdings" panose="05000000000000000000" pitchFamily="2" charset="2"/>
              <a:buChar char="Ø"/>
            </a:pPr>
            <a:endParaRPr lang="en-US" sz="2200" dirty="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13</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6</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Tree>
    <p:extLst>
      <p:ext uri="{BB962C8B-B14F-4D97-AF65-F5344CB8AC3E}">
        <p14:creationId xmlns:p14="http://schemas.microsoft.com/office/powerpoint/2010/main" val="410677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828800"/>
            <a:ext cx="7509933" cy="4297363"/>
          </a:xfrm>
        </p:spPr>
        <p:txBody>
          <a:bodyPr>
            <a:noAutofit/>
          </a:bodyPr>
          <a:lstStyle/>
          <a:p>
            <a:pPr marL="0" indent="0">
              <a:buNone/>
            </a:pPr>
            <a:r>
              <a:rPr lang="en-US" sz="3600" dirty="0" smtClean="0">
                <a:solidFill>
                  <a:schemeClr val="tx2">
                    <a:lumMod val="50000"/>
                  </a:schemeClr>
                </a:solidFill>
              </a:rPr>
              <a:t>Communication</a:t>
            </a:r>
            <a:endParaRPr lang="en-US" sz="3600" dirty="0">
              <a:solidFill>
                <a:schemeClr val="tx2">
                  <a:lumMod val="50000"/>
                </a:schemeClr>
              </a:solidFill>
            </a:endParaRPr>
          </a:p>
          <a:p>
            <a:r>
              <a:rPr lang="en-US" sz="2800" dirty="0" smtClean="0"/>
              <a:t>The purpose of this session is to understand how different styles of communication can contribute to our happiness.</a:t>
            </a:r>
          </a:p>
          <a:p>
            <a:r>
              <a:rPr lang="en-US" sz="2800" dirty="0" smtClean="0"/>
              <a:t>Creating a balance of </a:t>
            </a:r>
          </a:p>
          <a:p>
            <a:pPr lvl="1">
              <a:buFont typeface="Wingdings" panose="05000000000000000000" pitchFamily="2" charset="2"/>
              <a:buChar char="Ø"/>
            </a:pPr>
            <a:r>
              <a:rPr lang="en-US" sz="2400" dirty="0"/>
              <a:t>G</a:t>
            </a:r>
            <a:r>
              <a:rPr lang="en-US" sz="2400" dirty="0" smtClean="0"/>
              <a:t>ive and take</a:t>
            </a:r>
          </a:p>
          <a:p>
            <a:pPr lvl="1">
              <a:buFont typeface="Wingdings" panose="05000000000000000000" pitchFamily="2" charset="2"/>
              <a:buChar char="Ø"/>
            </a:pPr>
            <a:r>
              <a:rPr lang="en-US" sz="2400" dirty="0" smtClean="0"/>
              <a:t>Sharing and listening</a:t>
            </a:r>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14</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7</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10244" name="Picture 4" descr="http://olms.cte.jhu.edu/olms2/data/ck/sites/1166/images/bigstock-Child-Listenin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796"/>
          <a:stretch/>
        </p:blipFill>
        <p:spPr bwMode="auto">
          <a:xfrm>
            <a:off x="5246078" y="3886200"/>
            <a:ext cx="3427929" cy="2176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47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440470"/>
            <a:ext cx="7543800" cy="4164709"/>
          </a:xfrm>
        </p:spPr>
        <p:txBody>
          <a:bodyPr>
            <a:noAutofit/>
          </a:bodyPr>
          <a:lstStyle/>
          <a:p>
            <a:pPr marL="0" indent="0">
              <a:buNone/>
            </a:pPr>
            <a:r>
              <a:rPr lang="en-US" sz="3600" dirty="0" smtClean="0">
                <a:solidFill>
                  <a:schemeClr val="tx2">
                    <a:lumMod val="50000"/>
                  </a:schemeClr>
                </a:solidFill>
              </a:rPr>
              <a:t>Happiness and Spirituality</a:t>
            </a:r>
            <a:endParaRPr lang="en-US" sz="3600" dirty="0">
              <a:solidFill>
                <a:schemeClr val="tx2">
                  <a:lumMod val="50000"/>
                </a:schemeClr>
              </a:solidFill>
            </a:endParaRPr>
          </a:p>
          <a:p>
            <a:r>
              <a:rPr lang="en-US" sz="2800" dirty="0" smtClean="0"/>
              <a:t>The purpose of this session is to understand how spirituality relates to our personal happiness.</a:t>
            </a:r>
          </a:p>
          <a:p>
            <a:r>
              <a:rPr lang="en-US" sz="2800" dirty="0" smtClean="0"/>
              <a:t>Some ways to explore spirituality are provided</a:t>
            </a:r>
          </a:p>
          <a:p>
            <a:r>
              <a:rPr lang="en-US" sz="2800" dirty="0" smtClean="0"/>
              <a:t>Given examples of mindfulness exercises they can do anytime in their lives</a:t>
            </a:r>
          </a:p>
          <a:p>
            <a:endParaRPr lang="en-US" sz="2400" dirty="0" smtClean="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15</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8</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11266" name="Picture 2" descr="Word Cloud - Spiritua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8332" y="381000"/>
            <a:ext cx="2447299"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9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8597" y="3124200"/>
            <a:ext cx="7408333" cy="3048000"/>
          </a:xfrm>
        </p:spPr>
        <p:txBody>
          <a:bodyPr>
            <a:noAutofit/>
          </a:bodyPr>
          <a:lstStyle/>
          <a:p>
            <a:pPr marL="0" indent="0">
              <a:buNone/>
            </a:pPr>
            <a:r>
              <a:rPr lang="en-US" sz="3600" dirty="0" smtClean="0">
                <a:solidFill>
                  <a:schemeClr val="tx2">
                    <a:lumMod val="50000"/>
                  </a:schemeClr>
                </a:solidFill>
              </a:rPr>
              <a:t>Describing Happy People</a:t>
            </a:r>
            <a:endParaRPr lang="en-US" sz="3600" dirty="0">
              <a:solidFill>
                <a:schemeClr val="tx2">
                  <a:lumMod val="50000"/>
                </a:schemeClr>
              </a:solidFill>
            </a:endParaRPr>
          </a:p>
          <a:p>
            <a:r>
              <a:rPr lang="en-US" sz="2800" dirty="0" smtClean="0"/>
              <a:t>The purpose of this session is to understand that happiness </a:t>
            </a:r>
            <a:r>
              <a:rPr lang="en-US" sz="2800" dirty="0"/>
              <a:t>comes largely </a:t>
            </a:r>
            <a:r>
              <a:rPr lang="en-US" sz="2800" dirty="0" smtClean="0"/>
              <a:t>from:</a:t>
            </a:r>
            <a:endParaRPr lang="en-US" sz="2600" dirty="0"/>
          </a:p>
          <a:p>
            <a:pPr lvl="1">
              <a:buFont typeface="Wingdings" panose="05000000000000000000" pitchFamily="2" charset="2"/>
              <a:buChar char="Ø"/>
            </a:pPr>
            <a:r>
              <a:rPr lang="en-US" sz="2600" dirty="0"/>
              <a:t>H</a:t>
            </a:r>
            <a:r>
              <a:rPr lang="en-US" sz="2600" dirty="0" smtClean="0"/>
              <a:t>ow </a:t>
            </a:r>
            <a:r>
              <a:rPr lang="en-US" sz="2600" dirty="0"/>
              <a:t>we live our lives</a:t>
            </a:r>
          </a:p>
          <a:p>
            <a:pPr lvl="1">
              <a:buFont typeface="Wingdings" panose="05000000000000000000" pitchFamily="2" charset="2"/>
              <a:buChar char="Ø"/>
            </a:pPr>
            <a:r>
              <a:rPr lang="en-US" sz="2600" dirty="0" smtClean="0"/>
              <a:t>The activities in which we decide to invest our hearts, minds, souls and strength</a:t>
            </a:r>
          </a:p>
          <a:p>
            <a:endParaRPr lang="en-US" sz="2400" dirty="0" smtClean="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16</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9</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6148" name="Picture 4" descr="18 Timeless Secrets of Happy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9036" y="381000"/>
            <a:ext cx="4029362" cy="2266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64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1" y="2786520"/>
            <a:ext cx="7543800" cy="2852280"/>
          </a:xfrm>
        </p:spPr>
        <p:txBody>
          <a:bodyPr numCol="2">
            <a:normAutofit fontScale="70000" lnSpcReduction="20000"/>
          </a:bodyPr>
          <a:lstStyle/>
          <a:p>
            <a:r>
              <a:rPr lang="en-US" sz="4000" dirty="0" smtClean="0"/>
              <a:t>Are givers</a:t>
            </a:r>
          </a:p>
          <a:p>
            <a:r>
              <a:rPr lang="en-US" sz="4000" dirty="0" smtClean="0"/>
              <a:t>Don’t wait for ‘someday’</a:t>
            </a:r>
          </a:p>
          <a:p>
            <a:r>
              <a:rPr lang="en-US" sz="4000" dirty="0" smtClean="0"/>
              <a:t>Pursue goals</a:t>
            </a:r>
          </a:p>
          <a:p>
            <a:r>
              <a:rPr lang="en-US" sz="4000" dirty="0" smtClean="0"/>
              <a:t>Are fully engaged</a:t>
            </a:r>
          </a:p>
          <a:p>
            <a:r>
              <a:rPr lang="en-US" sz="4000" dirty="0" smtClean="0"/>
              <a:t>Connect with others</a:t>
            </a:r>
          </a:p>
          <a:p>
            <a:r>
              <a:rPr lang="en-US" sz="4000" dirty="0" smtClean="0"/>
              <a:t>Have thankful hearts</a:t>
            </a:r>
          </a:p>
          <a:p>
            <a:r>
              <a:rPr lang="en-US" sz="4000" dirty="0" smtClean="0"/>
              <a:t>Have boundaries</a:t>
            </a:r>
          </a:p>
          <a:p>
            <a:r>
              <a:rPr lang="en-US" sz="4000" dirty="0" smtClean="0"/>
              <a:t>Don’t compare themselves to others</a:t>
            </a:r>
          </a:p>
          <a:p>
            <a:r>
              <a:rPr lang="en-US" sz="4000" dirty="0"/>
              <a:t>Find good in the world</a:t>
            </a:r>
          </a:p>
          <a:p>
            <a:r>
              <a:rPr lang="en-US" sz="4000" dirty="0" smtClean="0"/>
              <a:t>Forgive</a:t>
            </a:r>
            <a:endParaRPr lang="en-US" sz="4000" dirty="0"/>
          </a:p>
          <a:p>
            <a:endParaRPr lang="en-US" sz="2800" dirty="0" smtClean="0"/>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17</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9</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sp>
        <p:nvSpPr>
          <p:cNvPr id="7" name="TextBox 6"/>
          <p:cNvSpPr txBox="1"/>
          <p:nvPr/>
        </p:nvSpPr>
        <p:spPr>
          <a:xfrm>
            <a:off x="747132" y="1905000"/>
            <a:ext cx="7696200" cy="646331"/>
          </a:xfrm>
          <a:prstGeom prst="rect">
            <a:avLst/>
          </a:prstGeom>
          <a:noFill/>
        </p:spPr>
        <p:txBody>
          <a:bodyPr wrap="square" rtlCol="0">
            <a:spAutoFit/>
          </a:bodyPr>
          <a:lstStyle/>
          <a:p>
            <a:r>
              <a:rPr lang="en-US" sz="3600" dirty="0">
                <a:solidFill>
                  <a:schemeClr val="tx2">
                    <a:lumMod val="50000"/>
                  </a:schemeClr>
                </a:solidFill>
              </a:rPr>
              <a:t>Happy People </a:t>
            </a:r>
            <a:r>
              <a:rPr lang="en-US" sz="3600" dirty="0" smtClean="0">
                <a:solidFill>
                  <a:schemeClr val="tx2">
                    <a:lumMod val="50000"/>
                  </a:schemeClr>
                </a:solidFill>
              </a:rPr>
              <a:t>…</a:t>
            </a:r>
            <a:endParaRPr lang="en-US" sz="3600" dirty="0">
              <a:solidFill>
                <a:schemeClr val="tx2">
                  <a:lumMod val="50000"/>
                </a:schemeClr>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6507" y="475565"/>
            <a:ext cx="318654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464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133600"/>
            <a:ext cx="7315200" cy="3657600"/>
          </a:xfrm>
        </p:spPr>
        <p:txBody>
          <a:bodyPr>
            <a:noAutofit/>
          </a:bodyPr>
          <a:lstStyle/>
          <a:p>
            <a:pPr marL="0" indent="0">
              <a:buNone/>
            </a:pPr>
            <a:r>
              <a:rPr lang="en-US" sz="3600" dirty="0" smtClean="0">
                <a:solidFill>
                  <a:schemeClr val="tx2">
                    <a:lumMod val="50000"/>
                  </a:schemeClr>
                </a:solidFill>
              </a:rPr>
              <a:t>Celebrating Our Happiness</a:t>
            </a:r>
            <a:endParaRPr lang="en-US" sz="3600" dirty="0">
              <a:solidFill>
                <a:schemeClr val="tx2">
                  <a:lumMod val="50000"/>
                </a:schemeClr>
              </a:solidFill>
            </a:endParaRPr>
          </a:p>
          <a:p>
            <a:r>
              <a:rPr lang="en-US" sz="2800" dirty="0" smtClean="0"/>
              <a:t>The purpose of this session is to review the concept that happiness comes from how we live our lives</a:t>
            </a:r>
          </a:p>
          <a:p>
            <a:r>
              <a:rPr lang="en-US" sz="2800" dirty="0" smtClean="0"/>
              <a:t>Complete the course evaluation</a:t>
            </a:r>
          </a:p>
        </p:txBody>
      </p:sp>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18</a:t>
            </a:fld>
            <a:endParaRPr lang="en-US" dirty="0"/>
          </a:p>
        </p:txBody>
      </p:sp>
      <p:sp>
        <p:nvSpPr>
          <p:cNvPr id="5" name="Title 4"/>
          <p:cNvSpPr>
            <a:spLocks noGrp="1"/>
          </p:cNvSpPr>
          <p:nvPr>
            <p:ph type="title"/>
          </p:nvPr>
        </p:nvSpPr>
        <p:spPr/>
        <p:txBody>
          <a:bodyPr>
            <a:normAutofit fontScale="90000"/>
          </a:bodyPr>
          <a:lstStyle/>
          <a:p>
            <a:pPr algn="l"/>
            <a:r>
              <a:rPr lang="en-US" dirty="0"/>
              <a:t>Building </a:t>
            </a:r>
            <a:r>
              <a:rPr lang="en-US" dirty="0" smtClean="0"/>
              <a:t>Happiness </a:t>
            </a:r>
            <a:br>
              <a:rPr lang="en-US" dirty="0" smtClean="0"/>
            </a:br>
            <a:r>
              <a:rPr lang="en-US" dirty="0" smtClean="0"/>
              <a:t>Week 10</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12290" name="Picture 2" descr="Where is the happiest place in Southwest Washington?"/>
          <p:cNvPicPr>
            <a:picLocks noChangeAspect="1" noChangeArrowheads="1"/>
          </p:cNvPicPr>
          <p:nvPr/>
        </p:nvPicPr>
        <p:blipFill rotWithShape="1">
          <a:blip r:embed="rId2">
            <a:extLst>
              <a:ext uri="{28A0092B-C50C-407E-A947-70E740481C1C}">
                <a14:useLocalDpi xmlns:a14="http://schemas.microsoft.com/office/drawing/2010/main" val="0"/>
              </a:ext>
            </a:extLst>
          </a:blip>
          <a:srcRect t="13629" b="13421"/>
          <a:stretch/>
        </p:blipFill>
        <p:spPr bwMode="auto">
          <a:xfrm>
            <a:off x="3048000" y="4846967"/>
            <a:ext cx="3086100" cy="1493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35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GB" smtClean="0"/>
              <a:t>BE Regional Conference August 2015</a:t>
            </a:r>
            <a:endParaRPr lang="en-US" dirty="0"/>
          </a:p>
        </p:txBody>
      </p:sp>
      <p:sp>
        <p:nvSpPr>
          <p:cNvPr id="4" name="Slide Number Placeholder 3"/>
          <p:cNvSpPr>
            <a:spLocks noGrp="1"/>
          </p:cNvSpPr>
          <p:nvPr>
            <p:ph type="sldNum" sz="quarter" idx="12"/>
          </p:nvPr>
        </p:nvSpPr>
        <p:spPr/>
        <p:txBody>
          <a:bodyPr/>
          <a:lstStyle/>
          <a:p>
            <a:fld id="{4DED87C8-0F0F-4723-A9E7-F0457593893B}" type="slidenum">
              <a:rPr lang="en-US" smtClean="0"/>
              <a:t>19</a:t>
            </a:fld>
            <a:endParaRPr lang="en-US" dirty="0"/>
          </a:p>
        </p:txBody>
      </p:sp>
      <p:sp>
        <p:nvSpPr>
          <p:cNvPr id="5" name="Title 4"/>
          <p:cNvSpPr>
            <a:spLocks noGrp="1"/>
          </p:cNvSpPr>
          <p:nvPr>
            <p:ph type="title"/>
          </p:nvPr>
        </p:nvSpPr>
        <p:spPr/>
        <p:txBody>
          <a:bodyPr>
            <a:normAutofit fontScale="90000"/>
          </a:bodyPr>
          <a:lstStyle/>
          <a:p>
            <a:r>
              <a:rPr lang="en-US" dirty="0"/>
              <a:t>Building </a:t>
            </a:r>
            <a:r>
              <a:rPr lang="en-US" dirty="0" smtClean="0"/>
              <a:t>Happiness </a:t>
            </a:r>
            <a:br>
              <a:rPr lang="en-US" dirty="0" smtClean="0"/>
            </a:br>
            <a:r>
              <a:rPr lang="en-US" dirty="0">
                <a:solidFill>
                  <a:schemeClr val="tx2">
                    <a:lumMod val="50000"/>
                  </a:schemeClr>
                </a:solidFill>
              </a:rPr>
              <a:t>Celebration </a:t>
            </a:r>
            <a:r>
              <a:rPr lang="en-US" dirty="0" smtClean="0">
                <a:solidFill>
                  <a:schemeClr val="tx2">
                    <a:lumMod val="50000"/>
                  </a:schemeClr>
                </a:solidFill>
              </a:rPr>
              <a:t>Shared Lunch</a:t>
            </a:r>
            <a:endParaRPr lang="en-US" dirty="0"/>
          </a:p>
        </p:txBody>
      </p:sp>
      <p:sp>
        <p:nvSpPr>
          <p:cNvPr id="6" name="Footer Placeholder 2"/>
          <p:cNvSpPr txBox="1">
            <a:spLocks/>
          </p:cNvSpPr>
          <p:nvPr/>
        </p:nvSpPr>
        <p:spPr>
          <a:xfrm>
            <a:off x="5029200" y="6230818"/>
            <a:ext cx="39211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Weekly Beginning Experience </a:t>
            </a:r>
            <a:r>
              <a:rPr lang="en-US" dirty="0" err="1" smtClean="0"/>
              <a:t>programme</a:t>
            </a:r>
            <a:endParaRPr lang="en-US" dirty="0"/>
          </a:p>
        </p:txBody>
      </p:sp>
      <p:pic>
        <p:nvPicPr>
          <p:cNvPr id="8194" name="Picture 2" descr="http://2.bp.blogspot.com/-WhHniykJc8w/T1U29jy0oQI/AAAAAAAAFHc/VEh-3Q5tcX4/s1600/IMG_8461.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416" r="3885" b="4436"/>
          <a:stretch/>
        </p:blipFill>
        <p:spPr bwMode="auto">
          <a:xfrm>
            <a:off x="4488138" y="3810027"/>
            <a:ext cx="3316390" cy="209665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zettlhomeopathy.ca/zettlme/wp-content/uploads/2014/04/food-item-price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2" t="-10120" r="672" b="14331"/>
          <a:stretch/>
        </p:blipFill>
        <p:spPr bwMode="auto">
          <a:xfrm>
            <a:off x="1396550" y="3553329"/>
            <a:ext cx="3091588" cy="2320999"/>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encrypted-tbn2.gstatic.com/images?q=tbn:ANd9GcTaOsu5gaXO4wmwFcSwBij2poPpdvl56T-CTEaw_B3OysEzCxABrg">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776" b="3239"/>
          <a:stretch/>
        </p:blipFill>
        <p:spPr bwMode="auto">
          <a:xfrm>
            <a:off x="3048000" y="2090278"/>
            <a:ext cx="2438400" cy="17197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Companionship is one way to help keep seniors interested in good nutrition."/>
          <p:cNvPicPr>
            <a:picLocks noChangeAspect="1" noChangeArrowheads="1"/>
          </p:cNvPicPr>
          <p:nvPr/>
        </p:nvPicPr>
        <p:blipFill rotWithShape="1">
          <a:blip r:embed="rId7">
            <a:extLst>
              <a:ext uri="{28A0092B-C50C-407E-A947-70E740481C1C}">
                <a14:useLocalDpi xmlns:a14="http://schemas.microsoft.com/office/drawing/2010/main" val="0"/>
              </a:ext>
            </a:extLst>
          </a:blip>
          <a:srcRect t="-784" b="3349"/>
          <a:stretch/>
        </p:blipFill>
        <p:spPr bwMode="auto">
          <a:xfrm>
            <a:off x="5484091" y="2087968"/>
            <a:ext cx="2022564" cy="1724367"/>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Middle Aged Man Eating Fresh Fruit Salad">
            <a:hlinkClick r:id="rId8" tooltip="Download Middle Aged Man Eating Fresh Fruit Salad Royalty Free Stock Photos - Image: 7873718"/>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5963"/>
          <a:stretch/>
        </p:blipFill>
        <p:spPr bwMode="auto">
          <a:xfrm>
            <a:off x="1828800" y="2090278"/>
            <a:ext cx="1219200" cy="171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897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BE Regional Conference August 2015</a:t>
            </a:r>
            <a:endParaRPr lang="en-US" dirty="0"/>
          </a:p>
        </p:txBody>
      </p:sp>
      <p:sp>
        <p:nvSpPr>
          <p:cNvPr id="3" name="Slide Number Placeholder 2"/>
          <p:cNvSpPr>
            <a:spLocks noGrp="1"/>
          </p:cNvSpPr>
          <p:nvPr>
            <p:ph type="sldNum" sz="quarter" idx="12"/>
          </p:nvPr>
        </p:nvSpPr>
        <p:spPr/>
        <p:txBody>
          <a:bodyPr/>
          <a:lstStyle/>
          <a:p>
            <a:fld id="{4DED87C8-0F0F-4723-A9E7-F0457593893B}" type="slidenum">
              <a:rPr lang="en-US" smtClean="0"/>
              <a:t>20</a:t>
            </a:fld>
            <a:endParaRPr lang="en-US" dirty="0"/>
          </a:p>
        </p:txBody>
      </p:sp>
      <p:pic>
        <p:nvPicPr>
          <p:cNvPr id="4" name="Picture 3"/>
          <p:cNvPicPr>
            <a:picLocks noChangeAspect="1"/>
          </p:cNvPicPr>
          <p:nvPr/>
        </p:nvPicPr>
        <p:blipFill>
          <a:blip r:embed="rId2"/>
          <a:stretch>
            <a:fillRect/>
          </a:stretch>
        </p:blipFill>
        <p:spPr>
          <a:xfrm>
            <a:off x="2057400" y="609599"/>
            <a:ext cx="6401119" cy="5640563"/>
          </a:xfrm>
          <a:prstGeom prst="rect">
            <a:avLst/>
          </a:prstGeom>
        </p:spPr>
      </p:pic>
    </p:spTree>
    <p:extLst>
      <p:ext uri="{BB962C8B-B14F-4D97-AF65-F5344CB8AC3E}">
        <p14:creationId xmlns:p14="http://schemas.microsoft.com/office/powerpoint/2010/main" val="2671803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BE Regional Conference August 2015</a:t>
            </a:r>
            <a:endParaRPr lang="en-US" dirty="0"/>
          </a:p>
        </p:txBody>
      </p:sp>
      <p:sp>
        <p:nvSpPr>
          <p:cNvPr id="3" name="Slide Number Placeholder 2"/>
          <p:cNvSpPr>
            <a:spLocks noGrp="1"/>
          </p:cNvSpPr>
          <p:nvPr>
            <p:ph type="sldNum" sz="quarter" idx="12"/>
          </p:nvPr>
        </p:nvSpPr>
        <p:spPr/>
        <p:txBody>
          <a:bodyPr/>
          <a:lstStyle/>
          <a:p>
            <a:fld id="{4DED87C8-0F0F-4723-A9E7-F0457593893B}" type="slidenum">
              <a:rPr lang="en-US" smtClean="0"/>
              <a:t>21</a:t>
            </a:fld>
            <a:endParaRPr lang="en-US" dirty="0"/>
          </a:p>
        </p:txBody>
      </p:sp>
      <p:sp>
        <p:nvSpPr>
          <p:cNvPr id="4" name="Rectangle 3"/>
          <p:cNvSpPr/>
          <p:nvPr/>
        </p:nvSpPr>
        <p:spPr>
          <a:xfrm>
            <a:off x="381000" y="990600"/>
            <a:ext cx="8534400" cy="4832092"/>
          </a:xfrm>
          <a:prstGeom prst="rect">
            <a:avLst/>
          </a:prstGeom>
        </p:spPr>
        <p:txBody>
          <a:bodyPr wrap="square">
            <a:spAutoFit/>
          </a:bodyPr>
          <a:lstStyle/>
          <a:p>
            <a:endParaRPr lang="en-GB" b="1" dirty="0" smtClean="0"/>
          </a:p>
          <a:p>
            <a:r>
              <a:rPr lang="en-GB" sz="3200" b="1" dirty="0" smtClean="0"/>
              <a:t>GENESIS 1:26</a:t>
            </a:r>
          </a:p>
          <a:p>
            <a:r>
              <a:rPr lang="en-GB" dirty="0" smtClean="0"/>
              <a:t>     </a:t>
            </a:r>
          </a:p>
          <a:p>
            <a:endParaRPr lang="en-GB" dirty="0" smtClean="0"/>
          </a:p>
          <a:p>
            <a:r>
              <a:rPr lang="en-GB" sz="2800" dirty="0" smtClean="0"/>
              <a:t>God said, “Let us make man in our own image, in the likeness of ourselves, and let them be masters of the fish of the sea, the birds of heaven, the cattle, all the wild animals and all the creatures that creep along the ground.”	          		          </a:t>
            </a:r>
          </a:p>
          <a:p>
            <a:endParaRPr lang="en-GB" sz="2800"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3157587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BE Regional Conference August 2015</a:t>
            </a:r>
            <a:endParaRPr lang="en-US" dirty="0"/>
          </a:p>
        </p:txBody>
      </p:sp>
      <p:sp>
        <p:nvSpPr>
          <p:cNvPr id="3" name="Slide Number Placeholder 2"/>
          <p:cNvSpPr>
            <a:spLocks noGrp="1"/>
          </p:cNvSpPr>
          <p:nvPr>
            <p:ph type="sldNum" sz="quarter" idx="12"/>
          </p:nvPr>
        </p:nvSpPr>
        <p:spPr/>
        <p:txBody>
          <a:bodyPr/>
          <a:lstStyle/>
          <a:p>
            <a:fld id="{4DED87C8-0F0F-4723-A9E7-F0457593893B}" type="slidenum">
              <a:rPr lang="en-US" smtClean="0"/>
              <a:t>22</a:t>
            </a:fld>
            <a:endParaRPr lang="en-US" dirty="0"/>
          </a:p>
        </p:txBody>
      </p:sp>
      <p:sp>
        <p:nvSpPr>
          <p:cNvPr id="4" name="Rectangle 3"/>
          <p:cNvSpPr/>
          <p:nvPr/>
        </p:nvSpPr>
        <p:spPr>
          <a:xfrm>
            <a:off x="609600" y="1905000"/>
            <a:ext cx="7467600" cy="3693319"/>
          </a:xfrm>
          <a:prstGeom prst="rect">
            <a:avLst/>
          </a:prstGeom>
        </p:spPr>
        <p:txBody>
          <a:bodyPr wrap="square">
            <a:spAutoFit/>
          </a:bodyPr>
          <a:lstStyle/>
          <a:p>
            <a:pPr marL="342900" indent="-342900">
              <a:buAutoNum type="arabicPeriod"/>
            </a:pPr>
            <a:r>
              <a:rPr lang="en-GB" dirty="0" smtClean="0"/>
              <a:t>Name </a:t>
            </a:r>
            <a:r>
              <a:rPr lang="en-GB" dirty="0"/>
              <a:t>two of your passions and two of your values</a:t>
            </a:r>
            <a:r>
              <a:rPr lang="en-GB" dirty="0" smtClean="0"/>
              <a:t>.</a:t>
            </a:r>
          </a:p>
          <a:p>
            <a:endParaRPr lang="en-GB" dirty="0"/>
          </a:p>
          <a:p>
            <a:pPr marL="342900" indent="-342900">
              <a:buAutoNum type="arabicPeriod" startAt="2"/>
            </a:pPr>
            <a:r>
              <a:rPr lang="en-GB" dirty="0" smtClean="0"/>
              <a:t>In </a:t>
            </a:r>
            <a:r>
              <a:rPr lang="en-GB" dirty="0"/>
              <a:t>what ways do you act consistently with your passions and values (your purpose) day to day</a:t>
            </a:r>
            <a:r>
              <a:rPr lang="en-GB" dirty="0" smtClean="0"/>
              <a:t>?</a:t>
            </a:r>
          </a:p>
          <a:p>
            <a:pPr marL="342900" indent="-342900">
              <a:buAutoNum type="arabicPeriod" startAt="2"/>
            </a:pPr>
            <a:endParaRPr lang="en-GB" dirty="0"/>
          </a:p>
          <a:p>
            <a:pPr marL="342900" indent="-342900">
              <a:buAutoNum type="arabicPeriod" startAt="3"/>
            </a:pPr>
            <a:r>
              <a:rPr lang="en-GB" dirty="0" smtClean="0"/>
              <a:t>In </a:t>
            </a:r>
            <a:r>
              <a:rPr lang="en-GB" dirty="0"/>
              <a:t>what further ways could you behave consistently with your purpose</a:t>
            </a:r>
            <a:r>
              <a:rPr lang="en-GB" dirty="0" smtClean="0"/>
              <a:t>?</a:t>
            </a:r>
          </a:p>
          <a:p>
            <a:pPr marL="342900" indent="-342900">
              <a:buAutoNum type="arabicPeriod" startAt="3"/>
            </a:pPr>
            <a:endParaRPr lang="en-GB" dirty="0"/>
          </a:p>
          <a:p>
            <a:pPr marL="342900" indent="-342900">
              <a:buAutoNum type="arabicPeriod" startAt="4"/>
            </a:pPr>
            <a:r>
              <a:rPr lang="en-GB" dirty="0" smtClean="0"/>
              <a:t>Name </a:t>
            </a:r>
            <a:r>
              <a:rPr lang="en-GB" dirty="0"/>
              <a:t>ways you have or could further explore your spirituality</a:t>
            </a:r>
            <a:r>
              <a:rPr lang="en-GB" dirty="0" smtClean="0"/>
              <a:t>?</a:t>
            </a:r>
          </a:p>
          <a:p>
            <a:pPr marL="342900" indent="-342900">
              <a:buAutoNum type="arabicPeriod" startAt="4"/>
            </a:pPr>
            <a:endParaRPr lang="en-GB" dirty="0"/>
          </a:p>
          <a:p>
            <a:pPr marL="342900" indent="-342900">
              <a:buAutoNum type="arabicPeriod" startAt="5"/>
            </a:pPr>
            <a:r>
              <a:rPr lang="en-GB" dirty="0" smtClean="0"/>
              <a:t>During </a:t>
            </a:r>
            <a:r>
              <a:rPr lang="en-GB" dirty="0"/>
              <a:t>stressful times, what sustains you (internally and externally), helps you survive and replenishes your personal strength</a:t>
            </a:r>
            <a:r>
              <a:rPr lang="en-GB" dirty="0" smtClean="0"/>
              <a:t>?</a:t>
            </a:r>
          </a:p>
          <a:p>
            <a:endParaRPr lang="en-GB" dirty="0"/>
          </a:p>
          <a:p>
            <a:r>
              <a:rPr lang="en-GB" dirty="0"/>
              <a:t>6.	Name three things you are grateful for.</a:t>
            </a:r>
          </a:p>
        </p:txBody>
      </p:sp>
    </p:spTree>
    <p:extLst>
      <p:ext uri="{BB962C8B-B14F-4D97-AF65-F5344CB8AC3E}">
        <p14:creationId xmlns:p14="http://schemas.microsoft.com/office/powerpoint/2010/main" val="4222045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BE Regional Conference August 2015</a:t>
            </a:r>
            <a:endParaRPr lang="en-US" dirty="0"/>
          </a:p>
        </p:txBody>
      </p:sp>
      <p:sp>
        <p:nvSpPr>
          <p:cNvPr id="3" name="Slide Number Placeholder 2"/>
          <p:cNvSpPr>
            <a:spLocks noGrp="1"/>
          </p:cNvSpPr>
          <p:nvPr>
            <p:ph type="sldNum" sz="quarter" idx="12"/>
          </p:nvPr>
        </p:nvSpPr>
        <p:spPr/>
        <p:txBody>
          <a:bodyPr/>
          <a:lstStyle/>
          <a:p>
            <a:fld id="{4DED87C8-0F0F-4723-A9E7-F0457593893B}" type="slidenum">
              <a:rPr lang="en-US" smtClean="0"/>
              <a:t>23</a:t>
            </a:fld>
            <a:endParaRPr lang="en-US" dirty="0"/>
          </a:p>
        </p:txBody>
      </p:sp>
      <p:sp>
        <p:nvSpPr>
          <p:cNvPr id="4" name="Rectangle 3"/>
          <p:cNvSpPr/>
          <p:nvPr/>
        </p:nvSpPr>
        <p:spPr>
          <a:xfrm>
            <a:off x="381000" y="990600"/>
            <a:ext cx="8534400" cy="5355312"/>
          </a:xfrm>
          <a:prstGeom prst="rect">
            <a:avLst/>
          </a:prstGeom>
        </p:spPr>
        <p:txBody>
          <a:bodyPr wrap="square">
            <a:spAutoFit/>
          </a:bodyPr>
          <a:lstStyle/>
          <a:p>
            <a:endParaRPr lang="en-GB" b="1" dirty="0" smtClean="0"/>
          </a:p>
          <a:p>
            <a:r>
              <a:rPr lang="en-GB" b="1" dirty="0" smtClean="0"/>
              <a:t>Ag </a:t>
            </a:r>
            <a:r>
              <a:rPr lang="en-GB" b="1" dirty="0" err="1"/>
              <a:t>Críost</a:t>
            </a:r>
            <a:r>
              <a:rPr lang="en-GB" b="1" dirty="0"/>
              <a:t> an </a:t>
            </a:r>
            <a:r>
              <a:rPr lang="en-GB" b="1" dirty="0" err="1"/>
              <a:t>Síol</a:t>
            </a:r>
            <a:r>
              <a:rPr lang="en-GB" b="1" dirty="0"/>
              <a:t> </a:t>
            </a:r>
            <a:r>
              <a:rPr lang="en-GB" b="1" dirty="0" smtClean="0"/>
              <a:t>- To </a:t>
            </a:r>
            <a:r>
              <a:rPr lang="en-GB" b="1" dirty="0"/>
              <a:t>Christ the </a:t>
            </a:r>
            <a:r>
              <a:rPr lang="en-GB" b="1" dirty="0" smtClean="0"/>
              <a:t>Seed flower</a:t>
            </a:r>
            <a:endParaRPr lang="en-GB" b="1" dirty="0"/>
          </a:p>
          <a:p>
            <a:r>
              <a:rPr lang="en-GB" dirty="0" smtClean="0"/>
              <a:t>     </a:t>
            </a:r>
          </a:p>
          <a:p>
            <a:endParaRPr lang="en-GB" dirty="0" smtClean="0"/>
          </a:p>
          <a:p>
            <a:endParaRPr lang="en-GB" dirty="0"/>
          </a:p>
          <a:p>
            <a:r>
              <a:rPr lang="en-GB" dirty="0"/>
              <a:t>Ag </a:t>
            </a:r>
            <a:r>
              <a:rPr lang="en-GB" dirty="0" err="1"/>
              <a:t>Críost</a:t>
            </a:r>
            <a:r>
              <a:rPr lang="en-GB" dirty="0"/>
              <a:t> an </a:t>
            </a:r>
            <a:r>
              <a:rPr lang="en-GB" dirty="0" err="1"/>
              <a:t>síol</a:t>
            </a:r>
            <a:r>
              <a:rPr lang="en-GB" dirty="0"/>
              <a:t>, </a:t>
            </a:r>
            <a:r>
              <a:rPr lang="en-GB" dirty="0" err="1"/>
              <a:t>ag</a:t>
            </a:r>
            <a:r>
              <a:rPr lang="en-GB" dirty="0"/>
              <a:t> </a:t>
            </a:r>
            <a:r>
              <a:rPr lang="en-GB" dirty="0" err="1"/>
              <a:t>Críost</a:t>
            </a:r>
            <a:r>
              <a:rPr lang="en-GB" dirty="0"/>
              <a:t> an </a:t>
            </a:r>
            <a:r>
              <a:rPr lang="en-GB" dirty="0" err="1"/>
              <a:t>fómhar</a:t>
            </a:r>
            <a:r>
              <a:rPr lang="en-GB" dirty="0" smtClean="0"/>
              <a:t>;	          To </a:t>
            </a:r>
            <a:r>
              <a:rPr lang="en-GB" dirty="0"/>
              <a:t>Christ the seed, to Christ the crop,</a:t>
            </a:r>
          </a:p>
          <a:p>
            <a:r>
              <a:rPr lang="en-GB" dirty="0" smtClean="0"/>
              <a:t>in </a:t>
            </a:r>
            <a:r>
              <a:rPr lang="en-GB" dirty="0" err="1"/>
              <a:t>iothlainn</a:t>
            </a:r>
            <a:r>
              <a:rPr lang="en-GB" dirty="0"/>
              <a:t> </a:t>
            </a:r>
            <a:r>
              <a:rPr lang="en-GB" dirty="0" err="1"/>
              <a:t>Dé</a:t>
            </a:r>
            <a:r>
              <a:rPr lang="en-GB" dirty="0"/>
              <a:t> go </a:t>
            </a:r>
            <a:r>
              <a:rPr lang="en-GB" dirty="0" err="1"/>
              <a:t>dtugtar</a:t>
            </a:r>
            <a:r>
              <a:rPr lang="en-GB" dirty="0"/>
              <a:t> </a:t>
            </a:r>
            <a:r>
              <a:rPr lang="en-GB" dirty="0" err="1"/>
              <a:t>sinn</a:t>
            </a:r>
            <a:r>
              <a:rPr lang="en-GB" dirty="0"/>
              <a:t>.	</a:t>
            </a:r>
            <a:r>
              <a:rPr lang="en-GB" dirty="0" smtClean="0"/>
              <a:t>          in </a:t>
            </a:r>
            <a:r>
              <a:rPr lang="en-GB" dirty="0"/>
              <a:t>barn of Christ may we be brought.</a:t>
            </a:r>
          </a:p>
          <a:p>
            <a:r>
              <a:rPr lang="en-GB" dirty="0" smtClean="0"/>
              <a:t>Ag </a:t>
            </a:r>
            <a:r>
              <a:rPr lang="en-GB" dirty="0" err="1"/>
              <a:t>Críost</a:t>
            </a:r>
            <a:r>
              <a:rPr lang="en-GB" dirty="0"/>
              <a:t> an </a:t>
            </a:r>
            <a:r>
              <a:rPr lang="en-GB" dirty="0" err="1"/>
              <a:t>mhuir</a:t>
            </a:r>
            <a:r>
              <a:rPr lang="en-GB" dirty="0"/>
              <a:t>, </a:t>
            </a:r>
            <a:r>
              <a:rPr lang="en-GB" dirty="0" err="1"/>
              <a:t>ag</a:t>
            </a:r>
            <a:r>
              <a:rPr lang="en-GB" dirty="0"/>
              <a:t> </a:t>
            </a:r>
            <a:r>
              <a:rPr lang="en-GB" dirty="0" err="1"/>
              <a:t>Críost</a:t>
            </a:r>
            <a:r>
              <a:rPr lang="en-GB" dirty="0"/>
              <a:t> an t-</a:t>
            </a:r>
            <a:r>
              <a:rPr lang="en-GB" dirty="0" err="1"/>
              <a:t>iasc</a:t>
            </a:r>
            <a:r>
              <a:rPr lang="en-GB" dirty="0"/>
              <a:t>; </a:t>
            </a:r>
            <a:r>
              <a:rPr lang="en-GB" dirty="0" smtClean="0"/>
              <a:t>          To </a:t>
            </a:r>
            <a:r>
              <a:rPr lang="en-GB" dirty="0"/>
              <a:t>Christ the sea, to Christ the fish,</a:t>
            </a:r>
          </a:p>
          <a:p>
            <a:r>
              <a:rPr lang="en-GB" dirty="0" err="1" smtClean="0"/>
              <a:t>líonta</a:t>
            </a:r>
            <a:r>
              <a:rPr lang="en-GB" dirty="0" smtClean="0"/>
              <a:t> </a:t>
            </a:r>
            <a:r>
              <a:rPr lang="en-GB" dirty="0" err="1"/>
              <a:t>Dé</a:t>
            </a:r>
            <a:r>
              <a:rPr lang="en-GB" dirty="0"/>
              <a:t> go </a:t>
            </a:r>
            <a:r>
              <a:rPr lang="en-GB" dirty="0" err="1"/>
              <a:t>gcastar</a:t>
            </a:r>
            <a:r>
              <a:rPr lang="en-GB" dirty="0"/>
              <a:t> </a:t>
            </a:r>
            <a:r>
              <a:rPr lang="en-GB" dirty="0" err="1"/>
              <a:t>sinn</a:t>
            </a:r>
            <a:r>
              <a:rPr lang="en-GB" dirty="0"/>
              <a:t>. </a:t>
            </a:r>
            <a:r>
              <a:rPr lang="en-GB" dirty="0" smtClean="0"/>
              <a:t>		          in </a:t>
            </a:r>
            <a:r>
              <a:rPr lang="en-GB" dirty="0"/>
              <a:t>nets of Christ may we be caught.</a:t>
            </a:r>
          </a:p>
          <a:p>
            <a:endParaRPr lang="en-GB" dirty="0"/>
          </a:p>
          <a:p>
            <a:r>
              <a:rPr lang="en-GB" dirty="0" smtClean="0"/>
              <a:t>Ó </a:t>
            </a:r>
            <a:r>
              <a:rPr lang="en-GB" dirty="0" err="1"/>
              <a:t>fhás</a:t>
            </a:r>
            <a:r>
              <a:rPr lang="en-GB" dirty="0"/>
              <a:t> go </a:t>
            </a:r>
            <a:r>
              <a:rPr lang="en-GB" dirty="0" err="1"/>
              <a:t>haois</a:t>
            </a:r>
            <a:r>
              <a:rPr lang="en-GB" dirty="0"/>
              <a:t>, ó </a:t>
            </a:r>
            <a:r>
              <a:rPr lang="en-GB" dirty="0" err="1"/>
              <a:t>aois</a:t>
            </a:r>
            <a:r>
              <a:rPr lang="en-GB" dirty="0"/>
              <a:t> go </a:t>
            </a:r>
            <a:r>
              <a:rPr lang="en-GB" dirty="0" err="1"/>
              <a:t>bás</a:t>
            </a:r>
            <a:r>
              <a:rPr lang="en-GB" dirty="0" smtClean="0"/>
              <a:t>,	          From </a:t>
            </a:r>
            <a:r>
              <a:rPr lang="en-GB" dirty="0"/>
              <a:t>growth to age, from age to death,</a:t>
            </a:r>
          </a:p>
          <a:p>
            <a:r>
              <a:rPr lang="en-GB" dirty="0"/>
              <a:t>do </a:t>
            </a:r>
            <a:r>
              <a:rPr lang="en-GB" dirty="0" err="1"/>
              <a:t>dhá</a:t>
            </a:r>
            <a:r>
              <a:rPr lang="en-GB" dirty="0"/>
              <a:t> </a:t>
            </a:r>
            <a:r>
              <a:rPr lang="en-GB" dirty="0" err="1"/>
              <a:t>láimh</a:t>
            </a:r>
            <a:r>
              <a:rPr lang="en-GB" dirty="0"/>
              <a:t>, a </a:t>
            </a:r>
            <a:r>
              <a:rPr lang="en-GB" dirty="0" err="1"/>
              <a:t>Chríost</a:t>
            </a:r>
            <a:r>
              <a:rPr lang="en-GB" dirty="0"/>
              <a:t>, </a:t>
            </a:r>
            <a:r>
              <a:rPr lang="en-GB" dirty="0" err="1"/>
              <a:t>anall</a:t>
            </a:r>
            <a:r>
              <a:rPr lang="en-GB" dirty="0"/>
              <a:t> </a:t>
            </a:r>
            <a:r>
              <a:rPr lang="en-GB" dirty="0" err="1"/>
              <a:t>tharainn</a:t>
            </a:r>
            <a:r>
              <a:rPr lang="en-GB" dirty="0"/>
              <a:t>. </a:t>
            </a:r>
            <a:r>
              <a:rPr lang="en-GB" dirty="0" smtClean="0"/>
              <a:t>         Thy </a:t>
            </a:r>
            <a:r>
              <a:rPr lang="en-GB" dirty="0"/>
              <a:t>two arms here, O Christ, about us.</a:t>
            </a:r>
          </a:p>
          <a:p>
            <a:r>
              <a:rPr lang="en-GB" dirty="0" smtClean="0"/>
              <a:t>Ó </a:t>
            </a:r>
            <a:r>
              <a:rPr lang="en-GB" dirty="0" err="1"/>
              <a:t>bhás</a:t>
            </a:r>
            <a:r>
              <a:rPr lang="en-GB" dirty="0"/>
              <a:t> go </a:t>
            </a:r>
            <a:r>
              <a:rPr lang="en-GB" dirty="0" err="1"/>
              <a:t>críoch</a:t>
            </a:r>
            <a:r>
              <a:rPr lang="en-GB" dirty="0"/>
              <a:t> </a:t>
            </a:r>
            <a:r>
              <a:rPr lang="en-GB" dirty="0" err="1"/>
              <a:t>nach</a:t>
            </a:r>
            <a:r>
              <a:rPr lang="en-GB" dirty="0"/>
              <a:t> </a:t>
            </a:r>
            <a:r>
              <a:rPr lang="en-GB" dirty="0" err="1"/>
              <a:t>críoch</a:t>
            </a:r>
            <a:r>
              <a:rPr lang="en-GB" dirty="0"/>
              <a:t> ach </a:t>
            </a:r>
            <a:r>
              <a:rPr lang="en-GB" dirty="0" err="1"/>
              <a:t>athfhás</a:t>
            </a:r>
            <a:r>
              <a:rPr lang="en-GB" dirty="0"/>
              <a:t>, </a:t>
            </a:r>
            <a:r>
              <a:rPr lang="en-GB" dirty="0" smtClean="0"/>
              <a:t>   From </a:t>
            </a:r>
            <a:r>
              <a:rPr lang="en-GB" dirty="0"/>
              <a:t>death to end, not end but growth, </a:t>
            </a:r>
          </a:p>
          <a:p>
            <a:r>
              <a:rPr lang="en-GB" dirty="0" err="1"/>
              <a:t>i</a:t>
            </a:r>
            <a:r>
              <a:rPr lang="en-GB" dirty="0"/>
              <a:t> </a:t>
            </a:r>
            <a:r>
              <a:rPr lang="en-GB" dirty="0" err="1"/>
              <a:t>bParthas</a:t>
            </a:r>
            <a:r>
              <a:rPr lang="en-GB" dirty="0"/>
              <a:t> </a:t>
            </a:r>
            <a:r>
              <a:rPr lang="en-GB" dirty="0" err="1"/>
              <a:t>na</a:t>
            </a:r>
            <a:r>
              <a:rPr lang="en-GB" dirty="0"/>
              <a:t> </a:t>
            </a:r>
            <a:r>
              <a:rPr lang="en-GB" dirty="0" err="1"/>
              <a:t>ngrás</a:t>
            </a:r>
            <a:r>
              <a:rPr lang="en-GB" dirty="0"/>
              <a:t> go </a:t>
            </a:r>
            <a:r>
              <a:rPr lang="en-GB" dirty="0" err="1"/>
              <a:t>rabhaimid</a:t>
            </a:r>
            <a:r>
              <a:rPr lang="en-GB" dirty="0"/>
              <a:t>. </a:t>
            </a:r>
            <a:r>
              <a:rPr lang="en-GB" dirty="0" smtClean="0"/>
              <a:t>	           in </a:t>
            </a:r>
            <a:r>
              <a:rPr lang="en-GB" dirty="0"/>
              <a:t>blessed Paradise may we be.</a:t>
            </a:r>
          </a:p>
          <a:p>
            <a:endParaRPr lang="en-GB" dirty="0"/>
          </a:p>
          <a:p>
            <a:endParaRPr lang="en-GB" dirty="0"/>
          </a:p>
          <a:p>
            <a:endParaRPr lang="en-GB" dirty="0"/>
          </a:p>
          <a:p>
            <a:r>
              <a:rPr lang="en-GB" dirty="0"/>
              <a:t>Courtesy of: An </a:t>
            </a:r>
            <a:r>
              <a:rPr lang="en-GB" dirty="0" err="1"/>
              <a:t>Duanaire</a:t>
            </a:r>
            <a:r>
              <a:rPr lang="en-GB" dirty="0"/>
              <a:t>, 1981</a:t>
            </a:r>
          </a:p>
          <a:p>
            <a:r>
              <a:rPr lang="en-GB" dirty="0"/>
              <a:t>Translated by Thomas </a:t>
            </a:r>
            <a:r>
              <a:rPr lang="en-GB" dirty="0" smtClean="0"/>
              <a:t>Kinsella</a:t>
            </a:r>
            <a:endParaRPr lang="en-GB" dirty="0"/>
          </a:p>
        </p:txBody>
      </p:sp>
    </p:spTree>
    <p:extLst>
      <p:ext uri="{BB962C8B-B14F-4D97-AF65-F5344CB8AC3E}">
        <p14:creationId xmlns:p14="http://schemas.microsoft.com/office/powerpoint/2010/main" val="39224205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1231</TotalTime>
  <Words>1112</Words>
  <Application>Microsoft Office PowerPoint</Application>
  <PresentationFormat>On-screen Show (4:3)</PresentationFormat>
  <Paragraphs>218</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Candara</vt:lpstr>
      <vt:lpstr>Symbol</vt:lpstr>
      <vt:lpstr>Times New Roman</vt:lpstr>
      <vt:lpstr>Wingdings</vt:lpstr>
      <vt:lpstr>Waveform</vt:lpstr>
      <vt:lpstr>PowerPoint Presentation</vt:lpstr>
      <vt:lpstr>Building Happiness Tools and Design </vt:lpstr>
      <vt:lpstr>Building Happiness  Topics</vt:lpstr>
      <vt:lpstr>Building Happiness  Topics</vt:lpstr>
      <vt:lpstr>Building Happiness  Week 1</vt:lpstr>
      <vt:lpstr>Building Happiness  Week 2</vt:lpstr>
      <vt:lpstr>Building Happiness  Week 2</vt:lpstr>
      <vt:lpstr>Building Happiness  Week 3</vt:lpstr>
      <vt:lpstr>Building Happiness  Week 4</vt:lpstr>
      <vt:lpstr>Building Happiness  Week 5</vt:lpstr>
      <vt:lpstr>Building Happiness  Week 5</vt:lpstr>
      <vt:lpstr>Building Happiness  Week 6</vt:lpstr>
      <vt:lpstr>Building Happiness  Week 6</vt:lpstr>
      <vt:lpstr>Building Happiness  Week 7</vt:lpstr>
      <vt:lpstr>Building Happiness  Week 8</vt:lpstr>
      <vt:lpstr>Building Happiness  Week 9</vt:lpstr>
      <vt:lpstr>Building Happiness  Week 9</vt:lpstr>
      <vt:lpstr>Building Happiness  Week 10</vt:lpstr>
      <vt:lpstr>Building Happiness  Celebration Shared Lunch</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Lise</dc:creator>
  <cp:lastModifiedBy>Sandra Cromey</cp:lastModifiedBy>
  <cp:revision>58</cp:revision>
  <dcterms:created xsi:type="dcterms:W3CDTF">2014-07-13T19:21:13Z</dcterms:created>
  <dcterms:modified xsi:type="dcterms:W3CDTF">2015-09-03T08:01:21Z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